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1" r:id="rId1"/>
  </p:sldMasterIdLst>
  <p:notesMasterIdLst>
    <p:notesMasterId r:id="rId24"/>
  </p:notesMasterIdLst>
  <p:handoutMasterIdLst>
    <p:handoutMasterId r:id="rId25"/>
  </p:handoutMasterIdLst>
  <p:sldIdLst>
    <p:sldId id="305" r:id="rId2"/>
    <p:sldId id="308" r:id="rId3"/>
    <p:sldId id="307" r:id="rId4"/>
    <p:sldId id="309" r:id="rId5"/>
    <p:sldId id="310" r:id="rId6"/>
    <p:sldId id="311" r:id="rId7"/>
    <p:sldId id="312" r:id="rId8"/>
    <p:sldId id="320" r:id="rId9"/>
    <p:sldId id="313" r:id="rId10"/>
    <p:sldId id="314" r:id="rId11"/>
    <p:sldId id="315" r:id="rId12"/>
    <p:sldId id="316" r:id="rId13"/>
    <p:sldId id="317" r:id="rId14"/>
    <p:sldId id="318" r:id="rId15"/>
    <p:sldId id="319" r:id="rId16"/>
    <p:sldId id="321" r:id="rId17"/>
    <p:sldId id="322" r:id="rId18"/>
    <p:sldId id="323" r:id="rId19"/>
    <p:sldId id="324" r:id="rId20"/>
    <p:sldId id="325" r:id="rId21"/>
    <p:sldId id="326" r:id="rId22"/>
    <p:sldId id="327" r:id="rId23"/>
  </p:sldIdLst>
  <p:sldSz cx="9144000" cy="6858000" type="screen4x3"/>
  <p:notesSz cx="6731000" cy="9867900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Frutiger LT Com 55 Roman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93">
          <p15:clr>
            <a:srgbClr val="A4A3A4"/>
          </p15:clr>
        </p15:guide>
        <p15:guide id="2" orient="horz" pos="255">
          <p15:clr>
            <a:srgbClr val="A4A3A4"/>
          </p15:clr>
        </p15:guide>
        <p15:guide id="3" orient="horz" pos="1704">
          <p15:clr>
            <a:srgbClr val="A4A3A4"/>
          </p15:clr>
        </p15:guide>
        <p15:guide id="4" pos="5466">
          <p15:clr>
            <a:srgbClr val="A4A3A4"/>
          </p15:clr>
        </p15:guide>
        <p15:guide id="5" pos="29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86">
          <p15:clr>
            <a:srgbClr val="A4A3A4"/>
          </p15:clr>
        </p15:guide>
        <p15:guide id="2" orient="horz" pos="5830">
          <p15:clr>
            <a:srgbClr val="A4A3A4"/>
          </p15:clr>
        </p15:guide>
        <p15:guide id="3" orient="horz" pos="2201">
          <p15:clr>
            <a:srgbClr val="A4A3A4"/>
          </p15:clr>
        </p15:guide>
        <p15:guide id="4" orient="horz" pos="2065">
          <p15:clr>
            <a:srgbClr val="A4A3A4"/>
          </p15:clr>
        </p15:guide>
        <p15:guide id="5" pos="306">
          <p15:clr>
            <a:srgbClr val="A4A3A4"/>
          </p15:clr>
        </p15:guide>
        <p15:guide id="6" pos="393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CBAA4"/>
    <a:srgbClr val="D4E6F4"/>
    <a:srgbClr val="A2D7CB"/>
    <a:srgbClr val="4C99B2"/>
    <a:srgbClr val="99C5D3"/>
    <a:srgbClr val="66A8BE"/>
    <a:srgbClr val="B2D3DE"/>
    <a:srgbClr val="006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Helle Formatvorlage 1 - Akz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Helle Formatvorlage 3 - Akz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1" autoAdjust="0"/>
    <p:restoredTop sz="95906" autoAdjust="0"/>
  </p:normalViewPr>
  <p:slideViewPr>
    <p:cSldViewPr snapToObjects="1">
      <p:cViewPr varScale="1">
        <p:scale>
          <a:sx n="47" d="100"/>
          <a:sy n="47" d="100"/>
        </p:scale>
        <p:origin x="1008" y="36"/>
      </p:cViewPr>
      <p:guideLst>
        <p:guide orient="horz" pos="3793"/>
        <p:guide orient="horz" pos="255"/>
        <p:guide orient="horz" pos="1704"/>
        <p:guide pos="5466"/>
        <p:guide pos="29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>
        <p:scale>
          <a:sx n="82" d="100"/>
          <a:sy n="82" d="100"/>
        </p:scale>
        <p:origin x="-3930" y="-390"/>
      </p:cViewPr>
      <p:guideLst>
        <p:guide orient="horz" pos="386"/>
        <p:guide orient="horz" pos="5830"/>
        <p:guide orient="horz" pos="2201"/>
        <p:guide orient="horz" pos="2065"/>
        <p:guide pos="306"/>
        <p:guide pos="393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spcAft>
                <a:spcPct val="40000"/>
              </a:spcAft>
              <a:buFont typeface="Wingdings" pitchFamily="2" charset="2"/>
              <a:buNone/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13175" y="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spcAft>
                <a:spcPct val="40000"/>
              </a:spcAft>
              <a:buFont typeface="Wingdings" pitchFamily="2" charset="2"/>
              <a:buNone/>
              <a:defRPr sz="1200" smtClean="0"/>
            </a:lvl1pPr>
          </a:lstStyle>
          <a:p>
            <a:pPr>
              <a:defRPr/>
            </a:pPr>
            <a:fld id="{2B966B19-A8D0-47EA-86E3-907ED7A38E09}" type="datetimeFigureOut">
              <a:rPr lang="de-DE"/>
              <a:pPr>
                <a:defRPr/>
              </a:pPr>
              <a:t>11.02.2015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37260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spcAft>
                <a:spcPct val="40000"/>
              </a:spcAft>
              <a:buFont typeface="Wingdings" pitchFamily="2" charset="2"/>
              <a:buNone/>
              <a:defRPr sz="1200"/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13175" y="9372600"/>
            <a:ext cx="2916238" cy="4937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spcAft>
                <a:spcPct val="40000"/>
              </a:spcAft>
              <a:buFont typeface="Wingdings" pitchFamily="2" charset="2"/>
              <a:buNone/>
              <a:defRPr sz="1200" smtClean="0"/>
            </a:lvl1pPr>
          </a:lstStyle>
          <a:p>
            <a:pPr>
              <a:defRPr/>
            </a:pPr>
            <a:fld id="{82069AA5-3D94-4ABE-9E0F-6090FEBC0EC6}" type="slidenum">
              <a:rPr lang="de-DE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96105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2.png>
</file>

<file path=ppt/media/image13.png>
</file>

<file path=ppt/media/image15.png>
</file>

<file path=ppt/media/image16.png>
</file>

<file path=ppt/media/image17.png>
</file>

<file path=ppt/media/image20.png>
</file>

<file path=ppt/media/image22.png>
</file>

<file path=ppt/media/image23.png>
</file>

<file path=ppt/media/image25.png>
</file>

<file path=ppt/media/image4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85775" y="0"/>
            <a:ext cx="3600450" cy="493713"/>
          </a:xfrm>
          <a:prstGeom prst="rect">
            <a:avLst/>
          </a:prstGeom>
        </p:spPr>
        <p:txBody>
          <a:bodyPr vert="horz" lIns="0" tIns="90000" rIns="91440" bIns="45720" rtlCol="0"/>
          <a:lstStyle>
            <a:lvl1pPr algn="l">
              <a:spcAft>
                <a:spcPct val="40000"/>
              </a:spcAft>
              <a:buFont typeface="Wingdings" pitchFamily="2" charset="2"/>
              <a:buNone/>
              <a:defRPr sz="1200" dirty="0">
                <a:latin typeface="Frutiger LT Com 55 Roman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805363" y="0"/>
            <a:ext cx="1439862" cy="493713"/>
          </a:xfrm>
          <a:prstGeom prst="rect">
            <a:avLst/>
          </a:prstGeom>
        </p:spPr>
        <p:txBody>
          <a:bodyPr vert="horz" lIns="91440" tIns="90000" rIns="0" bIns="45720" rtlCol="0"/>
          <a:lstStyle>
            <a:lvl1pPr algn="r">
              <a:spcAft>
                <a:spcPct val="40000"/>
              </a:spcAft>
              <a:buFont typeface="Wingdings" pitchFamily="2" charset="2"/>
              <a:buNone/>
              <a:defRPr sz="1200" smtClean="0">
                <a:latin typeface="Frutiger LT Com 55 Roman" pitchFamily="34" charset="0"/>
              </a:defRPr>
            </a:lvl1pPr>
          </a:lstStyle>
          <a:p>
            <a:pPr>
              <a:defRPr/>
            </a:pPr>
            <a:fld id="{19112890-B7FB-4A25-A5FA-2D0E555943E0}" type="datetimeFigureOut">
              <a:rPr lang="de-DE"/>
              <a:pPr>
                <a:defRPr/>
              </a:pPr>
              <a:t>11.02.2015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85775" y="612775"/>
            <a:ext cx="3552825" cy="26654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de-DE" noProof="0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485775" y="3494088"/>
            <a:ext cx="5759450" cy="5761037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noProof="0" dirty="0" smtClean="0"/>
              <a:t>Textmasterformat bearbeiten</a:t>
            </a:r>
          </a:p>
          <a:p>
            <a:pPr lvl="1"/>
            <a:r>
              <a:rPr lang="de-DE" noProof="0" dirty="0" smtClean="0"/>
              <a:t>Zweite Ebene</a:t>
            </a:r>
          </a:p>
          <a:p>
            <a:pPr lvl="2"/>
            <a:r>
              <a:rPr lang="de-DE" noProof="0" dirty="0" smtClean="0"/>
              <a:t>Dritte Ebene</a:t>
            </a:r>
          </a:p>
          <a:p>
            <a:pPr lvl="3"/>
            <a:r>
              <a:rPr lang="de-DE" noProof="0" dirty="0" smtClean="0"/>
              <a:t>Vierte Ebene</a:t>
            </a:r>
          </a:p>
          <a:p>
            <a:pPr lvl="4"/>
            <a:r>
              <a:rPr lang="de-DE" noProof="0" dirty="0" smtClean="0"/>
              <a:t>Fünfte Ebene</a:t>
            </a:r>
            <a:endParaRPr lang="de-DE" noProof="0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485775" y="9372600"/>
            <a:ext cx="3600450" cy="493713"/>
          </a:xfrm>
          <a:prstGeom prst="rect">
            <a:avLst/>
          </a:prstGeom>
        </p:spPr>
        <p:txBody>
          <a:bodyPr vert="horz" lIns="0" tIns="45720" rIns="91440" bIns="180000" rtlCol="0" anchor="b"/>
          <a:lstStyle>
            <a:lvl1pPr algn="l">
              <a:spcAft>
                <a:spcPct val="40000"/>
              </a:spcAft>
              <a:buFont typeface="Wingdings" pitchFamily="2" charset="2"/>
              <a:buNone/>
              <a:defRPr sz="1200" dirty="0">
                <a:latin typeface="Frutiger LT Com 55 Roman" pitchFamily="34" charset="0"/>
              </a:defRPr>
            </a:lvl1pPr>
          </a:lstStyle>
          <a:p>
            <a:pPr>
              <a:defRPr/>
            </a:pPr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805363" y="9372600"/>
            <a:ext cx="1439862" cy="493713"/>
          </a:xfrm>
          <a:prstGeom prst="rect">
            <a:avLst/>
          </a:prstGeom>
        </p:spPr>
        <p:txBody>
          <a:bodyPr vert="horz" lIns="91440" tIns="45720" rIns="0" bIns="180000" rtlCol="0" anchor="b"/>
          <a:lstStyle>
            <a:lvl1pPr algn="r">
              <a:spcAft>
                <a:spcPct val="40000"/>
              </a:spcAft>
              <a:buFont typeface="Wingdings" pitchFamily="2" charset="2"/>
              <a:buNone/>
              <a:defRPr sz="1200" smtClean="0">
                <a:latin typeface="Frutiger LT Com 55 Roman" pitchFamily="34" charset="0"/>
              </a:defRPr>
            </a:lvl1pPr>
          </a:lstStyle>
          <a:p>
            <a:pPr>
              <a:defRPr/>
            </a:pPr>
            <a:fld id="{607B7180-10CF-4A66-80B3-37387CFFB0EB}" type="slidenum">
              <a:rPr lang="de-DE"/>
              <a:pPr>
                <a:defRPr/>
              </a:pPr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313797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71450" indent="-171450" algn="l" rtl="0" fontAlgn="base">
      <a:spcBef>
        <a:spcPct val="30000"/>
      </a:spcBef>
      <a:spcAft>
        <a:spcPct val="0"/>
      </a:spcAft>
      <a:buClr>
        <a:srgbClr val="179C7D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1pPr>
    <a:lvl2pPr marL="360363" indent="-184150" algn="l" rtl="0" fontAlgn="base">
      <a:spcBef>
        <a:spcPct val="30000"/>
      </a:spcBef>
      <a:spcAft>
        <a:spcPct val="0"/>
      </a:spcAft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2pPr>
    <a:lvl3pPr marL="536575" indent="-176213" algn="l" rtl="0" fontAlgn="base">
      <a:spcBef>
        <a:spcPct val="30000"/>
      </a:spcBef>
      <a:spcAft>
        <a:spcPct val="0"/>
      </a:spcAft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3pPr>
    <a:lvl4pPr marL="715963" indent="-174625" algn="l" rtl="0" fontAlgn="base">
      <a:spcBef>
        <a:spcPct val="30000"/>
      </a:spcBef>
      <a:spcAft>
        <a:spcPct val="0"/>
      </a:spcAft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4pPr>
    <a:lvl5pPr marL="896938" indent="-180975" algn="l" rtl="0" fontAlgn="base">
      <a:spcBef>
        <a:spcPct val="30000"/>
      </a:spcBef>
      <a:spcAft>
        <a:spcPct val="0"/>
      </a:spcAft>
      <a:buClr>
        <a:schemeClr val="bg2"/>
      </a:buClr>
      <a:buFont typeface="Wingdings" pitchFamily="2" charset="2"/>
      <a:buChar char="n"/>
      <a:defRPr sz="1200" kern="1200">
        <a:solidFill>
          <a:schemeClr val="tx1"/>
        </a:solidFill>
        <a:latin typeface="Frutiger LT Com 55 Roman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Hier</a:t>
            </a:r>
            <a:r>
              <a:rPr lang="de-DE" baseline="0" dirty="0" smtClean="0"/>
              <a:t> noch die Zu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7B7180-10CF-4A66-80B3-37387CFFB0EB}" type="slidenum">
              <a:rPr lang="de-DE" smtClean="0"/>
              <a:pPr>
                <a:defRPr/>
              </a:pPr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23294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Line 13"/>
          <p:cNvSpPr>
            <a:spLocks noChangeShapeType="1"/>
          </p:cNvSpPr>
          <p:nvPr userDrawn="1"/>
        </p:nvSpPr>
        <p:spPr bwMode="auto">
          <a:xfrm>
            <a:off x="466725" y="2492375"/>
            <a:ext cx="8207375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/>
        </p:spPr>
        <p:txBody>
          <a:bodyPr/>
          <a:lstStyle/>
          <a:p>
            <a:pPr>
              <a:spcAft>
                <a:spcPct val="40000"/>
              </a:spcAft>
              <a:buFont typeface="Wingdings" pitchFamily="2" charset="2"/>
              <a:buNone/>
              <a:defRPr/>
            </a:pPr>
            <a:endParaRPr lang="de-DE"/>
          </a:p>
        </p:txBody>
      </p:sp>
      <p:sp>
        <p:nvSpPr>
          <p:cNvPr id="8" name="Line 12"/>
          <p:cNvSpPr>
            <a:spLocks noChangeShapeType="1"/>
          </p:cNvSpPr>
          <p:nvPr userDrawn="1"/>
        </p:nvSpPr>
        <p:spPr bwMode="auto">
          <a:xfrm flipV="1">
            <a:off x="466725" y="404813"/>
            <a:ext cx="8207375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/>
        </p:spPr>
        <p:txBody>
          <a:bodyPr/>
          <a:lstStyle/>
          <a:p>
            <a:pPr>
              <a:spcAft>
                <a:spcPct val="40000"/>
              </a:spcAft>
              <a:buFont typeface="Wingdings" pitchFamily="2" charset="2"/>
              <a:buNone/>
              <a:defRPr/>
            </a:pPr>
            <a:endParaRPr lang="de-DE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6725" y="1773238"/>
            <a:ext cx="8208000" cy="64762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noProof="0" smtClean="0"/>
              <a:t>Formatvorlage des Untertitelmasters durch Klicken bearbeiten</a:t>
            </a:r>
            <a:endParaRPr lang="de-DE" noProof="0" dirty="0" smtClean="0"/>
          </a:p>
        </p:txBody>
      </p:sp>
      <p:sp>
        <p:nvSpPr>
          <p:cNvPr id="5" name="Bildplatzhalter 2"/>
          <p:cNvSpPr>
            <a:spLocks noGrp="1"/>
          </p:cNvSpPr>
          <p:nvPr>
            <p:ph type="pic" sz="quarter" idx="10"/>
          </p:nvPr>
        </p:nvSpPr>
        <p:spPr>
          <a:xfrm>
            <a:off x="469275" y="2636890"/>
            <a:ext cx="8208000" cy="338447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de-DE" noProof="0" smtClean="0"/>
              <a:t>Bild durch Klicken auf Symbol hinzufügen</a:t>
            </a:r>
            <a:endParaRPr lang="de-DE" noProof="0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6725" y="476823"/>
            <a:ext cx="8208000" cy="1008140"/>
          </a:xfrm>
          <a:noFill/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 smtClean="0"/>
              <a:t>Titelmasterformat durch Klicken bearbeiten</a:t>
            </a:r>
            <a:endParaRPr lang="de-DE" noProof="0" dirty="0" smtClean="0"/>
          </a:p>
        </p:txBody>
      </p:sp>
      <p:sp>
        <p:nvSpPr>
          <p:cNvPr id="9" name="Datumsplatzhalter 2"/>
          <p:cNvSpPr>
            <a:spLocks noGrp="1"/>
          </p:cNvSpPr>
          <p:nvPr>
            <p:ph type="dt" sz="half" idx="2"/>
          </p:nvPr>
        </p:nvSpPr>
        <p:spPr>
          <a:xfrm>
            <a:off x="1835696" y="630932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10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-468560" y="631763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21464-E29C-4E31-8D40-E8CC0C45CD35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2"/>
          <p:cNvSpPr>
            <a:spLocks noChangeShapeType="1"/>
          </p:cNvSpPr>
          <p:nvPr userDrawn="1"/>
        </p:nvSpPr>
        <p:spPr bwMode="auto">
          <a:xfrm flipV="1">
            <a:off x="466725" y="406400"/>
            <a:ext cx="8207375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/>
        </p:spPr>
        <p:txBody>
          <a:bodyPr/>
          <a:lstStyle/>
          <a:p>
            <a:pPr>
              <a:spcAft>
                <a:spcPct val="40000"/>
              </a:spcAft>
              <a:buFont typeface="Wingdings" pitchFamily="2" charset="2"/>
              <a:buNone/>
              <a:defRPr/>
            </a:pPr>
            <a:endParaRPr lang="de-DE"/>
          </a:p>
        </p:txBody>
      </p:sp>
      <p:sp>
        <p:nvSpPr>
          <p:cNvPr id="5" name="Line 13"/>
          <p:cNvSpPr>
            <a:spLocks noChangeShapeType="1"/>
          </p:cNvSpPr>
          <p:nvPr userDrawn="1"/>
        </p:nvSpPr>
        <p:spPr bwMode="auto">
          <a:xfrm>
            <a:off x="466725" y="2492375"/>
            <a:ext cx="8207375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/>
        </p:spPr>
        <p:txBody>
          <a:bodyPr/>
          <a:lstStyle/>
          <a:p>
            <a:pPr>
              <a:spcAft>
                <a:spcPct val="40000"/>
              </a:spcAft>
              <a:buFont typeface="Wingdings" pitchFamily="2" charset="2"/>
              <a:buNone/>
              <a:defRPr/>
            </a:pPr>
            <a:endParaRPr lang="de-DE"/>
          </a:p>
        </p:txBody>
      </p:sp>
      <p:sp>
        <p:nvSpPr>
          <p:cNvPr id="6" name="Text Box 19"/>
          <p:cNvSpPr txBox="1">
            <a:spLocks noChangeArrowheads="1"/>
          </p:cNvSpPr>
          <p:nvPr userDrawn="1"/>
        </p:nvSpPr>
        <p:spPr bwMode="auto">
          <a:xfrm>
            <a:off x="455613" y="6432550"/>
            <a:ext cx="900112" cy="12223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de-DE" sz="800" dirty="0">
                <a:solidFill>
                  <a:schemeClr val="bg2"/>
                </a:solidFill>
              </a:rPr>
              <a:t>© Fraunhofer </a:t>
            </a:r>
          </a:p>
        </p:txBody>
      </p:sp>
      <p:sp>
        <p:nvSpPr>
          <p:cNvPr id="7" name="Line 7"/>
          <p:cNvSpPr>
            <a:spLocks noChangeShapeType="1"/>
          </p:cNvSpPr>
          <p:nvPr userDrawn="1"/>
        </p:nvSpPr>
        <p:spPr bwMode="auto">
          <a:xfrm flipV="1">
            <a:off x="469900" y="6165850"/>
            <a:ext cx="8207375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/>
        </p:spPr>
        <p:txBody>
          <a:bodyPr/>
          <a:lstStyle/>
          <a:p>
            <a:pPr>
              <a:spcAft>
                <a:spcPct val="40000"/>
              </a:spcAft>
              <a:buFont typeface="Wingdings" pitchFamily="2" charset="2"/>
              <a:buNone/>
              <a:defRPr/>
            </a:pPr>
            <a:endParaRPr lang="de-DE"/>
          </a:p>
        </p:txBody>
      </p:sp>
      <p:pic>
        <p:nvPicPr>
          <p:cNvPr id="8" name="Grafik 1" descr="Logo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2411413" y="3429000"/>
            <a:ext cx="4321175" cy="1182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6725" y="476823"/>
            <a:ext cx="8208000" cy="1008140"/>
          </a:xfrm>
          <a:noFill/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 smtClean="0"/>
              <a:t>Titelmasterformat durch Klicken bearbeiten</a:t>
            </a:r>
            <a:endParaRPr lang="de-DE" noProof="0" dirty="0" smtClean="0"/>
          </a:p>
        </p:txBody>
      </p:sp>
      <p:sp>
        <p:nvSpPr>
          <p:cNvPr id="1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66725" y="1773238"/>
            <a:ext cx="8208000" cy="64762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noProof="0" smtClean="0"/>
              <a:t>Formatvorlage des Untertitelmasters durch Klicken bearbeiten</a:t>
            </a:r>
            <a:endParaRPr lang="de-DE" noProof="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2"/>
          <p:cNvSpPr>
            <a:spLocks noChangeShapeType="1"/>
          </p:cNvSpPr>
          <p:nvPr userDrawn="1"/>
        </p:nvSpPr>
        <p:spPr bwMode="auto">
          <a:xfrm flipV="1">
            <a:off x="466725" y="406400"/>
            <a:ext cx="8207375" cy="0"/>
          </a:xfrm>
          <a:prstGeom prst="line">
            <a:avLst/>
          </a:prstGeom>
          <a:noFill/>
          <a:ln w="50800">
            <a:solidFill>
              <a:schemeClr val="tx2"/>
            </a:solidFill>
            <a:round/>
            <a:headEnd/>
            <a:tailEnd/>
          </a:ln>
          <a:effectLst/>
          <a:extLst/>
        </p:spPr>
        <p:txBody>
          <a:bodyPr/>
          <a:lstStyle/>
          <a:p>
            <a:pPr>
              <a:spcAft>
                <a:spcPct val="40000"/>
              </a:spcAft>
              <a:buFont typeface="Wingdings" pitchFamily="2" charset="2"/>
              <a:buNone/>
              <a:defRPr/>
            </a:pPr>
            <a:endParaRPr lang="de-DE"/>
          </a:p>
        </p:txBody>
      </p:sp>
      <p:sp>
        <p:nvSpPr>
          <p:cNvPr id="5" name="Line 8"/>
          <p:cNvSpPr>
            <a:spLocks noChangeShapeType="1"/>
          </p:cNvSpPr>
          <p:nvPr userDrawn="1"/>
        </p:nvSpPr>
        <p:spPr bwMode="auto">
          <a:xfrm>
            <a:off x="468313" y="1558925"/>
            <a:ext cx="8207375" cy="0"/>
          </a:xfrm>
          <a:prstGeom prst="line">
            <a:avLst/>
          </a:prstGeom>
          <a:noFill/>
          <a:ln w="12700">
            <a:solidFill>
              <a:schemeClr val="tx2"/>
            </a:solidFill>
            <a:round/>
            <a:headEnd/>
            <a:tailEnd/>
          </a:ln>
          <a:effectLst/>
          <a:extLst/>
        </p:spPr>
        <p:txBody>
          <a:bodyPr/>
          <a:lstStyle/>
          <a:p>
            <a:pPr>
              <a:spcAft>
                <a:spcPct val="40000"/>
              </a:spcAft>
              <a:buFont typeface="Wingdings" pitchFamily="2" charset="2"/>
              <a:buNone/>
              <a:defRPr/>
            </a:pPr>
            <a:endParaRPr lang="de-DE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66725" y="476823"/>
            <a:ext cx="8208000" cy="1007908"/>
          </a:xfrm>
        </p:spPr>
        <p:txBody>
          <a:bodyPr/>
          <a:lstStyle>
            <a:lvl1pPr marL="0" indent="0">
              <a:defRPr sz="3200" cap="all" baseline="0"/>
            </a:lvl1pPr>
          </a:lstStyle>
          <a:p>
            <a:pPr lvl="0"/>
            <a:r>
              <a:rPr lang="de-DE" noProof="0" smtClean="0"/>
              <a:t>Titelmasterformat durch Klicken bearbeiten</a:t>
            </a:r>
            <a:endParaRPr lang="de-DE" noProof="0" dirty="0" smtClean="0"/>
          </a:p>
        </p:txBody>
      </p:sp>
      <p:sp>
        <p:nvSpPr>
          <p:cNvPr id="6" name="Textplatzhalter 2"/>
          <p:cNvSpPr>
            <a:spLocks noGrp="1"/>
          </p:cNvSpPr>
          <p:nvPr>
            <p:ph type="body" sz="quarter" idx="10"/>
          </p:nvPr>
        </p:nvSpPr>
        <p:spPr>
          <a:xfrm>
            <a:off x="466725" y="1773238"/>
            <a:ext cx="8209275" cy="4248150"/>
          </a:xfrm>
        </p:spPr>
        <p:txBody>
          <a:bodyPr/>
          <a:lstStyle>
            <a:lvl1pPr marL="360000" indent="-360000">
              <a:buFont typeface="Wingdings" pitchFamily="2" charset="2"/>
              <a:buChar char="n"/>
              <a:defRPr/>
            </a:lvl1pPr>
            <a:lvl2pPr marL="720000" indent="-360000">
              <a:buFont typeface="Wingdings" pitchFamily="2" charset="2"/>
              <a:buChar char="n"/>
              <a:defRPr/>
            </a:lvl2pPr>
            <a:lvl3pPr marL="1080000">
              <a:defRPr/>
            </a:lvl3pPr>
            <a:lvl4pPr marL="1440000">
              <a:defRPr/>
            </a:lvl4pPr>
            <a:lvl5pPr marL="1800000" indent="-360000"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Datumsplatzhalter 2"/>
          <p:cNvSpPr>
            <a:spLocks noGrp="1"/>
          </p:cNvSpPr>
          <p:nvPr>
            <p:ph type="dt" sz="half" idx="2"/>
          </p:nvPr>
        </p:nvSpPr>
        <p:spPr>
          <a:xfrm>
            <a:off x="1835696" y="630932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8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-468560" y="631763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21464-E29C-4E31-8D40-E8CC0C45CD35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1224000"/>
          </a:xfrm>
        </p:spPr>
        <p:txBody>
          <a:bodyPr>
            <a:spAutoFit/>
          </a:bodyPr>
          <a:lstStyle>
            <a:lvl1pPr marL="0" indent="0" defTabSz="504000"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66725" y="1773238"/>
            <a:ext cx="8208000" cy="42481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endParaRPr lang="de-DE" dirty="0"/>
          </a:p>
        </p:txBody>
      </p:sp>
      <p:sp>
        <p:nvSpPr>
          <p:cNvPr id="5" name="Datumsplatzhalter 2"/>
          <p:cNvSpPr>
            <a:spLocks noGrp="1"/>
          </p:cNvSpPr>
          <p:nvPr>
            <p:ph type="dt" sz="half" idx="2"/>
          </p:nvPr>
        </p:nvSpPr>
        <p:spPr>
          <a:xfrm>
            <a:off x="1835696" y="630932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6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-468560" y="6317633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21464-E29C-4E31-8D40-E8CC0C45CD35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66725" y="334963"/>
            <a:ext cx="8207375" cy="1225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smtClean="0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6725" y="1774825"/>
            <a:ext cx="8207375" cy="424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032" name="Text Box 8"/>
          <p:cNvSpPr txBox="1">
            <a:spLocks noChangeArrowheads="1"/>
          </p:cNvSpPr>
          <p:nvPr/>
        </p:nvSpPr>
        <p:spPr bwMode="auto">
          <a:xfrm>
            <a:off x="455613" y="6432550"/>
            <a:ext cx="900112" cy="12223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de-DE" sz="800" dirty="0">
                <a:solidFill>
                  <a:schemeClr val="bg2"/>
                </a:solidFill>
              </a:rPr>
              <a:t>© Fraunhofer </a:t>
            </a:r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 flipV="1">
            <a:off x="469900" y="6165850"/>
            <a:ext cx="8207375" cy="0"/>
          </a:xfrm>
          <a:prstGeom prst="line">
            <a:avLst/>
          </a:prstGeom>
          <a:noFill/>
          <a:ln w="31750">
            <a:solidFill>
              <a:schemeClr val="tx2"/>
            </a:solidFill>
            <a:round/>
            <a:headEnd/>
            <a:tailEnd/>
          </a:ln>
          <a:effectLst/>
          <a:extLst/>
        </p:spPr>
        <p:txBody>
          <a:bodyPr/>
          <a:lstStyle/>
          <a:p>
            <a:pPr>
              <a:spcAft>
                <a:spcPct val="40000"/>
              </a:spcAft>
              <a:buFont typeface="Wingdings" pitchFamily="2" charset="2"/>
              <a:buNone/>
              <a:defRPr/>
            </a:pPr>
            <a:endParaRPr lang="de-DE"/>
          </a:p>
        </p:txBody>
      </p:sp>
      <p:pic>
        <p:nvPicPr>
          <p:cNvPr id="1030" name="Grafik 1" descr="Logo_ausgetauscht"/>
          <p:cNvPicPr>
            <a:picLocks noChangeAspect="1"/>
          </p:cNvPicPr>
          <p:nvPr userDrawn="1"/>
        </p:nvPicPr>
        <p:blipFill>
          <a:blip r:embed="rId6"/>
          <a:srcRect/>
          <a:stretch>
            <a:fillRect/>
          </a:stretch>
        </p:blipFill>
        <p:spPr bwMode="auto">
          <a:xfrm>
            <a:off x="7269163" y="6300788"/>
            <a:ext cx="1417637" cy="38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Datumsplatzhalter 2"/>
          <p:cNvSpPr>
            <a:spLocks noGrp="1"/>
          </p:cNvSpPr>
          <p:nvPr>
            <p:ph type="dt" sz="half" idx="2"/>
          </p:nvPr>
        </p:nvSpPr>
        <p:spPr>
          <a:xfrm>
            <a:off x="1835696" y="630381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779667-B4A8-4B7E-9ECB-6AC6BAAAF423}" type="datetime1">
              <a:rPr lang="de-DE" smtClean="0"/>
              <a:pPr/>
              <a:t>11.02.2015</a:t>
            </a:fld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"/>
          </p:nvPr>
        </p:nvSpPr>
        <p:spPr>
          <a:xfrm>
            <a:off x="-468560" y="6312129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21464-E29C-4E31-8D40-E8CC0C45CD35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5" r:id="rId4"/>
  </p:sldLayoutIdLst>
  <p:timing>
    <p:tnLst>
      <p:par>
        <p:cTn id="1" dur="indefinite" restart="never" nodeType="tmRoot"/>
      </p:par>
    </p:tnLst>
  </p:timing>
  <p:hf hdr="0" ftr="0"/>
  <p:txStyles>
    <p:titleStyle>
      <a:lvl1pPr algn="l" defTabSz="503238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+mj-lt"/>
          <a:ea typeface="+mj-ea"/>
          <a:cs typeface="+mj-cs"/>
        </a:defRPr>
      </a:lvl1pPr>
      <a:lvl2pPr algn="l" defTabSz="503238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2pPr>
      <a:lvl3pPr algn="l" defTabSz="503238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3pPr>
      <a:lvl4pPr algn="l" defTabSz="503238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4pPr>
      <a:lvl5pPr algn="l" defTabSz="503238" rtl="0" fontAlgn="base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Frutiger LT Com 45 Light" pitchFamily="34" charset="0"/>
        </a:defRPr>
      </a:lvl9pPr>
    </p:titleStyle>
    <p:bodyStyle>
      <a:lvl1pPr marL="358775" indent="-358775" algn="l" defTabSz="358775" rtl="0" fontAlgn="base">
        <a:spcBef>
          <a:spcPct val="0"/>
        </a:spcBef>
        <a:spcAft>
          <a:spcPts val="900"/>
        </a:spcAft>
        <a:buClr>
          <a:schemeClr val="tx2"/>
        </a:buClr>
        <a:buFont typeface="Wingdings" pitchFamily="2" charset="2"/>
        <a:buChar char="n"/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19138" indent="-358775" algn="l" defTabSz="358775" rtl="0" fontAlgn="base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2pPr>
      <a:lvl3pPr marL="1079500" indent="-358775" algn="l" defTabSz="358775" rtl="0" fontAlgn="base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3pPr>
      <a:lvl4pPr marL="1439863" indent="-358775" algn="l" defTabSz="358775" rtl="0" fontAlgn="base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4pPr>
      <a:lvl5pPr marL="1798638" indent="-358775" algn="l" defTabSz="358775" rtl="0" fontAlgn="base">
        <a:spcBef>
          <a:spcPct val="0"/>
        </a:spcBef>
        <a:spcAft>
          <a:spcPts val="9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5pPr>
      <a:lvl6pPr marL="18875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6pPr>
      <a:lvl7pPr marL="23447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7pPr>
      <a:lvl8pPr marL="28019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8pPr>
      <a:lvl9pPr marL="3259138" indent="-358775" algn="l" rtl="0" eaLnBrk="1" fontAlgn="base" hangingPunct="1">
        <a:spcBef>
          <a:spcPct val="0"/>
        </a:spcBef>
        <a:spcAft>
          <a:spcPct val="40000"/>
        </a:spcAft>
        <a:buClr>
          <a:schemeClr val="bg2"/>
        </a:buClr>
        <a:buFont typeface="Wingdings" pitchFamily="2" charset="2"/>
        <a:buChar char="n"/>
        <a:defRPr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/>
          <p:cNvSpPr txBox="1"/>
          <p:nvPr/>
        </p:nvSpPr>
        <p:spPr>
          <a:xfrm>
            <a:off x="375444" y="854790"/>
            <a:ext cx="7200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 smtClean="0">
                <a:latin typeface="Frutiger LT Com 45 Light" panose="020B0303030504020204" pitchFamily="34" charset="0"/>
              </a:rPr>
              <a:t>Positions- und Geschwindigkeitsregelung mittels eines 2D-Lasersanners</a:t>
            </a:r>
            <a:endParaRPr lang="de-DE" sz="3200" b="1" dirty="0">
              <a:latin typeface="Frutiger LT Com 45 Light" panose="020B0303030504020204" pitchFamily="34" charset="0"/>
            </a:endParaRPr>
          </a:p>
        </p:txBody>
      </p:sp>
      <p:sp>
        <p:nvSpPr>
          <p:cNvPr id="3" name="Textfeld 2"/>
          <p:cNvSpPr txBox="1"/>
          <p:nvPr/>
        </p:nvSpPr>
        <p:spPr>
          <a:xfrm>
            <a:off x="450379" y="4725144"/>
            <a:ext cx="525658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err="1" smtClean="0"/>
              <a:t>B.Eng</a:t>
            </a:r>
            <a:r>
              <a:rPr lang="de-DE" sz="1400" dirty="0" smtClean="0"/>
              <a:t>. Matthias Welter</a:t>
            </a:r>
          </a:p>
          <a:p>
            <a:endParaRPr lang="de-DE" sz="1400" dirty="0" smtClean="0"/>
          </a:p>
          <a:p>
            <a:r>
              <a:rPr lang="de-DE" sz="1400" dirty="0" smtClean="0"/>
              <a:t>Professor	: Prof. </a:t>
            </a:r>
            <a:r>
              <a:rPr lang="de-DE" sz="1400" dirty="0"/>
              <a:t>Dr.-Ing. Jörn </a:t>
            </a:r>
            <a:r>
              <a:rPr lang="de-DE" sz="1400" dirty="0" err="1" smtClean="0"/>
              <a:t>Thielecke</a:t>
            </a:r>
            <a:endParaRPr lang="de-DE" sz="1400" dirty="0" smtClean="0"/>
          </a:p>
          <a:p>
            <a:r>
              <a:rPr lang="de-DE" sz="1400" dirty="0" smtClean="0"/>
              <a:t>Betreuer	: Dipl.-</a:t>
            </a:r>
            <a:r>
              <a:rPr lang="de-DE" sz="1400" dirty="0"/>
              <a:t>I</a:t>
            </a:r>
            <a:r>
              <a:rPr lang="de-DE" sz="1400" dirty="0" smtClean="0"/>
              <a:t>nf. Manuel Stahl</a:t>
            </a:r>
          </a:p>
          <a:p>
            <a:r>
              <a:rPr lang="de-DE" sz="1400" dirty="0"/>
              <a:t>Zeitraum	: 01. August 2014 – 31. Januar 2015</a:t>
            </a:r>
          </a:p>
          <a:p>
            <a:r>
              <a:rPr lang="de-DE" dirty="0" smtClean="0"/>
              <a:t>	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Positionsregelung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Aufbau der Regelung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10</a:t>
            </a:fld>
            <a:endParaRPr lang="de-DE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241" y="1773238"/>
            <a:ext cx="6654343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978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Positionsregelung</a:t>
            </a:r>
            <a:br>
              <a:rPr lang="de-DE" dirty="0"/>
            </a:br>
            <a:r>
              <a:rPr lang="de-DE" dirty="0" smtClean="0">
                <a:solidFill>
                  <a:schemeClr val="tx2"/>
                </a:solidFill>
              </a:rPr>
              <a:t>Modellbildung: Funktionsprinzip des </a:t>
            </a:r>
            <a:r>
              <a:rPr lang="de-DE" dirty="0" err="1" smtClean="0">
                <a:solidFill>
                  <a:schemeClr val="tx2"/>
                </a:solidFill>
              </a:rPr>
              <a:t>Quadrocopters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11</a:t>
            </a:fld>
            <a:endParaRPr lang="de-DE" dirty="0"/>
          </a:p>
        </p:txBody>
      </p:sp>
      <p:grpSp>
        <p:nvGrpSpPr>
          <p:cNvPr id="30" name="Gruppieren 29"/>
          <p:cNvGrpSpPr/>
          <p:nvPr/>
        </p:nvGrpSpPr>
        <p:grpSpPr>
          <a:xfrm>
            <a:off x="2411760" y="3146787"/>
            <a:ext cx="4302664" cy="2082413"/>
            <a:chOff x="2411760" y="2672348"/>
            <a:chExt cx="4302664" cy="2082413"/>
          </a:xfrm>
        </p:grpSpPr>
        <p:cxnSp>
          <p:nvCxnSpPr>
            <p:cNvPr id="7" name="Gerade Verbindung 6"/>
            <p:cNvCxnSpPr/>
            <p:nvPr/>
          </p:nvCxnSpPr>
          <p:spPr bwMode="auto">
            <a:xfrm>
              <a:off x="3419872" y="3212976"/>
              <a:ext cx="1944216" cy="0"/>
            </a:xfrm>
            <a:prstGeom prst="lin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9" name="Gerade Verbindung 8"/>
            <p:cNvCxnSpPr/>
            <p:nvPr/>
          </p:nvCxnSpPr>
          <p:spPr bwMode="auto">
            <a:xfrm>
              <a:off x="3131840" y="2924944"/>
              <a:ext cx="2880000" cy="0"/>
            </a:xfrm>
            <a:prstGeom prst="lin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3" name="Gerade Verbindung 12"/>
            <p:cNvCxnSpPr/>
            <p:nvPr/>
          </p:nvCxnSpPr>
          <p:spPr bwMode="auto">
            <a:xfrm flipV="1">
              <a:off x="3123517" y="2701265"/>
              <a:ext cx="0" cy="259200"/>
            </a:xfrm>
            <a:prstGeom prst="lin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" name="Gerade Verbindung 17"/>
            <p:cNvCxnSpPr/>
            <p:nvPr/>
          </p:nvCxnSpPr>
          <p:spPr bwMode="auto">
            <a:xfrm>
              <a:off x="2411760" y="2675012"/>
              <a:ext cx="1440000" cy="0"/>
            </a:xfrm>
            <a:prstGeom prst="line">
              <a:avLst/>
            </a:prstGeom>
            <a:noFill/>
            <a:ln w="76200" cap="flat" cmpd="sng" algn="ctr">
              <a:solidFill>
                <a:schemeClr val="accent3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0" name="Gerade Verbindung 19"/>
            <p:cNvCxnSpPr/>
            <p:nvPr/>
          </p:nvCxnSpPr>
          <p:spPr bwMode="auto">
            <a:xfrm flipV="1">
              <a:off x="6013340" y="2701265"/>
              <a:ext cx="1500" cy="259200"/>
            </a:xfrm>
            <a:prstGeom prst="lin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1" name="Gerade Verbindung 20"/>
            <p:cNvCxnSpPr/>
            <p:nvPr/>
          </p:nvCxnSpPr>
          <p:spPr bwMode="auto">
            <a:xfrm>
              <a:off x="5274424" y="2672348"/>
              <a:ext cx="1440000" cy="0"/>
            </a:xfrm>
            <a:prstGeom prst="line">
              <a:avLst/>
            </a:prstGeom>
            <a:noFill/>
            <a:ln w="76200" cap="flat" cmpd="sng" algn="ctr">
              <a:solidFill>
                <a:schemeClr val="accent3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Gerade Verbindung mit Pfeil 26"/>
            <p:cNvCxnSpPr/>
            <p:nvPr/>
          </p:nvCxnSpPr>
          <p:spPr bwMode="auto">
            <a:xfrm>
              <a:off x="4571840" y="2960465"/>
              <a:ext cx="0" cy="1692671"/>
            </a:xfrm>
            <a:prstGeom prst="straightConnector1">
              <a:avLst/>
            </a:prstGeom>
            <a:noFill/>
            <a:ln w="76200" cap="flat" cmpd="sng" algn="ctr">
              <a:solidFill>
                <a:srgbClr val="FFC000"/>
              </a:solidFill>
              <a:prstDash val="solid"/>
              <a:round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8" name="Textfeld 27"/>
            <p:cNvSpPr txBox="1"/>
            <p:nvPr/>
          </p:nvSpPr>
          <p:spPr>
            <a:xfrm>
              <a:off x="4709362" y="4293096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dirty="0">
                  <a:solidFill>
                    <a:srgbClr val="FFC000"/>
                  </a:solidFill>
                </a:rPr>
                <a:t>T</a:t>
              </a:r>
            </a:p>
          </p:txBody>
        </p:sp>
      </p:grpSp>
      <p:grpSp>
        <p:nvGrpSpPr>
          <p:cNvPr id="31" name="Gruppieren 30"/>
          <p:cNvGrpSpPr/>
          <p:nvPr/>
        </p:nvGrpSpPr>
        <p:grpSpPr>
          <a:xfrm>
            <a:off x="683568" y="4581128"/>
            <a:ext cx="1728192" cy="1305436"/>
            <a:chOff x="683568" y="4581128"/>
            <a:chExt cx="1728192" cy="1305436"/>
          </a:xfrm>
        </p:grpSpPr>
        <p:cxnSp>
          <p:nvCxnSpPr>
            <p:cNvPr id="32" name="Gerade Verbindung 31"/>
            <p:cNvCxnSpPr/>
            <p:nvPr/>
          </p:nvCxnSpPr>
          <p:spPr bwMode="auto">
            <a:xfrm>
              <a:off x="971600" y="4849435"/>
              <a:ext cx="0" cy="739805"/>
            </a:xfrm>
            <a:prstGeom prst="line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3" name="Gerade Verbindung 32"/>
            <p:cNvCxnSpPr/>
            <p:nvPr/>
          </p:nvCxnSpPr>
          <p:spPr bwMode="auto">
            <a:xfrm flipH="1">
              <a:off x="971600" y="5589240"/>
              <a:ext cx="693440" cy="0"/>
            </a:xfrm>
            <a:prstGeom prst="line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4" name="Textfeld 33"/>
            <p:cNvSpPr txBox="1"/>
            <p:nvPr/>
          </p:nvSpPr>
          <p:spPr>
            <a:xfrm>
              <a:off x="1475656" y="5517232"/>
              <a:ext cx="936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 smtClean="0">
                  <a:solidFill>
                    <a:srgbClr val="00B050"/>
                  </a:solidFill>
                </a:rPr>
                <a:t>x</a:t>
              </a:r>
              <a:r>
                <a:rPr lang="de-DE" baseline="30000" dirty="0" err="1">
                  <a:solidFill>
                    <a:srgbClr val="00B050"/>
                  </a:solidFill>
                </a:rPr>
                <a:t>n</a:t>
              </a:r>
              <a:endParaRPr lang="de-DE" dirty="0">
                <a:solidFill>
                  <a:srgbClr val="00B050"/>
                </a:solidFill>
              </a:endParaRPr>
            </a:p>
          </p:txBody>
        </p:sp>
        <p:sp>
          <p:nvSpPr>
            <p:cNvPr id="35" name="Textfeld 34"/>
            <p:cNvSpPr txBox="1"/>
            <p:nvPr/>
          </p:nvSpPr>
          <p:spPr>
            <a:xfrm>
              <a:off x="683568" y="4581128"/>
              <a:ext cx="936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>
                  <a:solidFill>
                    <a:srgbClr val="0070C0"/>
                  </a:solidFill>
                </a:rPr>
                <a:t>z</a:t>
              </a:r>
              <a:r>
                <a:rPr lang="de-DE" baseline="30000" dirty="0" err="1" smtClean="0">
                  <a:solidFill>
                    <a:srgbClr val="0070C0"/>
                  </a:solidFill>
                </a:rPr>
                <a:t>n</a:t>
              </a:r>
              <a:endParaRPr lang="de-DE" dirty="0">
                <a:solidFill>
                  <a:srgbClr val="0070C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007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Positionsregelung</a:t>
            </a:r>
            <a:br>
              <a:rPr lang="de-DE" dirty="0"/>
            </a:br>
            <a:r>
              <a:rPr lang="de-DE" dirty="0" smtClean="0">
                <a:solidFill>
                  <a:schemeClr val="tx2"/>
                </a:solidFill>
              </a:rPr>
              <a:t>Modellbildung: Funktionsprinzip des </a:t>
            </a:r>
            <a:r>
              <a:rPr lang="de-DE" dirty="0" err="1" smtClean="0">
                <a:solidFill>
                  <a:schemeClr val="tx2"/>
                </a:solidFill>
              </a:rPr>
              <a:t>Quadrocopters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12</a:t>
            </a:fld>
            <a:endParaRPr lang="de-DE" dirty="0"/>
          </a:p>
        </p:txBody>
      </p:sp>
      <p:grpSp>
        <p:nvGrpSpPr>
          <p:cNvPr id="14" name="Gruppieren 13"/>
          <p:cNvGrpSpPr/>
          <p:nvPr/>
        </p:nvGrpSpPr>
        <p:grpSpPr>
          <a:xfrm rot="2064000">
            <a:off x="1999918" y="3036910"/>
            <a:ext cx="4302664" cy="1980788"/>
            <a:chOff x="2411760" y="2672348"/>
            <a:chExt cx="4302664" cy="1980788"/>
          </a:xfrm>
        </p:grpSpPr>
        <p:cxnSp>
          <p:nvCxnSpPr>
            <p:cNvPr id="15" name="Gerade Verbindung 14"/>
            <p:cNvCxnSpPr/>
            <p:nvPr/>
          </p:nvCxnSpPr>
          <p:spPr bwMode="auto">
            <a:xfrm>
              <a:off x="3419872" y="3212976"/>
              <a:ext cx="1944216" cy="0"/>
            </a:xfrm>
            <a:prstGeom prst="line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 algn="ctr">
                  <a:solidFill>
                    <a:schemeClr val="tx1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" name="Gerade Verbindung 15"/>
            <p:cNvCxnSpPr/>
            <p:nvPr/>
          </p:nvCxnSpPr>
          <p:spPr bwMode="auto">
            <a:xfrm>
              <a:off x="3131840" y="2924944"/>
              <a:ext cx="2880000" cy="0"/>
            </a:xfrm>
            <a:prstGeom prst="lin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" name="Gerade Verbindung 16"/>
            <p:cNvCxnSpPr/>
            <p:nvPr/>
          </p:nvCxnSpPr>
          <p:spPr bwMode="auto">
            <a:xfrm flipV="1">
              <a:off x="3123517" y="2701265"/>
              <a:ext cx="0" cy="259200"/>
            </a:xfrm>
            <a:prstGeom prst="lin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Gerade Verbindung 18"/>
            <p:cNvCxnSpPr/>
            <p:nvPr/>
          </p:nvCxnSpPr>
          <p:spPr bwMode="auto">
            <a:xfrm>
              <a:off x="2411760" y="2675012"/>
              <a:ext cx="1440000" cy="0"/>
            </a:xfrm>
            <a:prstGeom prst="line">
              <a:avLst/>
            </a:prstGeom>
            <a:noFill/>
            <a:ln w="76200" cap="flat" cmpd="sng" algn="ctr">
              <a:solidFill>
                <a:schemeClr val="accent3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Gerade Verbindung 21"/>
            <p:cNvCxnSpPr/>
            <p:nvPr/>
          </p:nvCxnSpPr>
          <p:spPr bwMode="auto">
            <a:xfrm flipV="1">
              <a:off x="6013340" y="2701265"/>
              <a:ext cx="1500" cy="259200"/>
            </a:xfrm>
            <a:prstGeom prst="line">
              <a:avLst/>
            </a:prstGeom>
            <a:noFill/>
            <a:ln w="762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3" name="Gerade Verbindung 22"/>
            <p:cNvCxnSpPr/>
            <p:nvPr/>
          </p:nvCxnSpPr>
          <p:spPr bwMode="auto">
            <a:xfrm>
              <a:off x="5274424" y="2672348"/>
              <a:ext cx="1440000" cy="0"/>
            </a:xfrm>
            <a:prstGeom prst="line">
              <a:avLst/>
            </a:prstGeom>
            <a:noFill/>
            <a:ln w="76200" cap="flat" cmpd="sng" algn="ctr">
              <a:solidFill>
                <a:schemeClr val="accent3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4" name="Gerade Verbindung mit Pfeil 23"/>
            <p:cNvCxnSpPr/>
            <p:nvPr/>
          </p:nvCxnSpPr>
          <p:spPr bwMode="auto">
            <a:xfrm>
              <a:off x="4571840" y="2960465"/>
              <a:ext cx="0" cy="1692671"/>
            </a:xfrm>
            <a:prstGeom prst="straightConnector1">
              <a:avLst/>
            </a:prstGeom>
            <a:noFill/>
            <a:ln w="76200" cap="flat" cmpd="sng" algn="ctr">
              <a:solidFill>
                <a:srgbClr val="FFC000"/>
              </a:solidFill>
              <a:prstDash val="solid"/>
              <a:round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25" name="Textfeld 24"/>
            <p:cNvSpPr txBox="1"/>
            <p:nvPr/>
          </p:nvSpPr>
          <p:spPr>
            <a:xfrm rot="19536000">
              <a:off x="4184474" y="3658664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dirty="0">
                  <a:solidFill>
                    <a:srgbClr val="FFC000"/>
                  </a:solidFill>
                </a:rPr>
                <a:t>T</a:t>
              </a:r>
            </a:p>
          </p:txBody>
        </p:sp>
      </p:grpSp>
      <p:cxnSp>
        <p:nvCxnSpPr>
          <p:cNvPr id="6" name="Gerade Verbindung mit Pfeil 5"/>
          <p:cNvCxnSpPr/>
          <p:nvPr/>
        </p:nvCxnSpPr>
        <p:spPr bwMode="auto">
          <a:xfrm>
            <a:off x="4555232" y="3452788"/>
            <a:ext cx="20068" cy="1396647"/>
          </a:xfrm>
          <a:prstGeom prst="straightConnector1">
            <a:avLst/>
          </a:prstGeom>
          <a:noFill/>
          <a:ln>
            <a:noFill/>
            <a:tailEnd type="arrow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0" name="Gerade Verbindung mit Pfeil 9"/>
          <p:cNvCxnSpPr/>
          <p:nvPr/>
        </p:nvCxnSpPr>
        <p:spPr bwMode="auto">
          <a:xfrm>
            <a:off x="3598928" y="4836604"/>
            <a:ext cx="966338" cy="0"/>
          </a:xfrm>
          <a:prstGeom prst="straightConnector1">
            <a:avLst/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Gerade Verbindung mit Pfeil 28"/>
          <p:cNvCxnSpPr/>
          <p:nvPr/>
        </p:nvCxnSpPr>
        <p:spPr bwMode="auto">
          <a:xfrm flipH="1">
            <a:off x="4555232" y="3452788"/>
            <a:ext cx="10034" cy="1396647"/>
          </a:xfrm>
          <a:prstGeom prst="straightConnector1">
            <a:avLst/>
          </a:prstGeom>
          <a:noFill/>
          <a:ln w="38100" cap="flat" cmpd="sng" algn="ctr">
            <a:solidFill>
              <a:srgbClr val="0070C0"/>
            </a:solidFill>
            <a:prstDash val="solid"/>
            <a:round/>
            <a:headEnd type="triangl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40" name="Gruppieren 39"/>
          <p:cNvGrpSpPr/>
          <p:nvPr/>
        </p:nvGrpSpPr>
        <p:grpSpPr>
          <a:xfrm>
            <a:off x="683568" y="4581128"/>
            <a:ext cx="1728192" cy="1305436"/>
            <a:chOff x="683568" y="4581128"/>
            <a:chExt cx="1728192" cy="1305436"/>
          </a:xfrm>
        </p:grpSpPr>
        <p:cxnSp>
          <p:nvCxnSpPr>
            <p:cNvPr id="26" name="Gerade Verbindung 25"/>
            <p:cNvCxnSpPr/>
            <p:nvPr/>
          </p:nvCxnSpPr>
          <p:spPr bwMode="auto">
            <a:xfrm>
              <a:off x="971600" y="4849435"/>
              <a:ext cx="0" cy="739805"/>
            </a:xfrm>
            <a:prstGeom prst="line">
              <a:avLst/>
            </a:prstGeom>
            <a:noFill/>
            <a:ln w="28575" cap="flat" cmpd="sng" algn="ctr">
              <a:solidFill>
                <a:srgbClr val="0070C0"/>
              </a:solidFill>
              <a:prstDash val="solid"/>
              <a:round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1" name="Gerade Verbindung 30"/>
            <p:cNvCxnSpPr/>
            <p:nvPr/>
          </p:nvCxnSpPr>
          <p:spPr bwMode="auto">
            <a:xfrm flipH="1">
              <a:off x="971600" y="5589240"/>
              <a:ext cx="693440" cy="0"/>
            </a:xfrm>
            <a:prstGeom prst="line">
              <a:avLst/>
            </a:prstGeom>
            <a:noFill/>
            <a:ln w="28575" cap="flat" cmpd="sng" algn="ctr">
              <a:solidFill>
                <a:srgbClr val="00B050"/>
              </a:solidFill>
              <a:prstDash val="solid"/>
              <a:round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4" name="Textfeld 33"/>
            <p:cNvSpPr txBox="1"/>
            <p:nvPr/>
          </p:nvSpPr>
          <p:spPr>
            <a:xfrm>
              <a:off x="1475656" y="5517232"/>
              <a:ext cx="936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 smtClean="0">
                  <a:solidFill>
                    <a:srgbClr val="00B050"/>
                  </a:solidFill>
                </a:rPr>
                <a:t>x</a:t>
              </a:r>
              <a:r>
                <a:rPr lang="de-DE" baseline="30000" dirty="0" err="1">
                  <a:solidFill>
                    <a:srgbClr val="00B050"/>
                  </a:solidFill>
                </a:rPr>
                <a:t>n</a:t>
              </a:r>
              <a:endParaRPr lang="de-DE" dirty="0">
                <a:solidFill>
                  <a:srgbClr val="00B050"/>
                </a:solidFill>
              </a:endParaRPr>
            </a:p>
          </p:txBody>
        </p:sp>
        <p:sp>
          <p:nvSpPr>
            <p:cNvPr id="35" name="Textfeld 34"/>
            <p:cNvSpPr txBox="1"/>
            <p:nvPr/>
          </p:nvSpPr>
          <p:spPr>
            <a:xfrm>
              <a:off x="683568" y="4581128"/>
              <a:ext cx="9361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dirty="0" err="1">
                  <a:solidFill>
                    <a:srgbClr val="0070C0"/>
                  </a:solidFill>
                </a:rPr>
                <a:t>z</a:t>
              </a:r>
              <a:r>
                <a:rPr lang="de-DE" baseline="30000" dirty="0" err="1" smtClean="0">
                  <a:solidFill>
                    <a:srgbClr val="0070C0"/>
                  </a:solidFill>
                </a:rPr>
                <a:t>n</a:t>
              </a:r>
              <a:endParaRPr lang="de-DE" dirty="0">
                <a:solidFill>
                  <a:srgbClr val="0070C0"/>
                </a:solidFill>
              </a:endParaRPr>
            </a:p>
          </p:txBody>
        </p:sp>
      </p:grpSp>
      <p:sp>
        <p:nvSpPr>
          <p:cNvPr id="36" name="Textfeld 35"/>
          <p:cNvSpPr txBox="1"/>
          <p:nvPr/>
        </p:nvSpPr>
        <p:spPr>
          <a:xfrm>
            <a:off x="3851920" y="4797152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 smtClean="0">
                <a:solidFill>
                  <a:srgbClr val="00B050"/>
                </a:solidFill>
              </a:rPr>
              <a:t>F</a:t>
            </a:r>
            <a:r>
              <a:rPr lang="de-DE" sz="2000" baseline="-25000" dirty="0" err="1" smtClean="0">
                <a:solidFill>
                  <a:srgbClr val="00B050"/>
                </a:solidFill>
              </a:rPr>
              <a:t>x</a:t>
            </a:r>
            <a:r>
              <a:rPr lang="de-DE" sz="2000" baseline="30000" dirty="0" err="1" smtClean="0">
                <a:solidFill>
                  <a:srgbClr val="00B050"/>
                </a:solidFill>
              </a:rPr>
              <a:t>n</a:t>
            </a:r>
            <a:endParaRPr lang="de-DE" sz="2000" baseline="30000" dirty="0">
              <a:solidFill>
                <a:srgbClr val="00B050"/>
              </a:solidFill>
            </a:endParaRPr>
          </a:p>
        </p:txBody>
      </p:sp>
      <p:sp>
        <p:nvSpPr>
          <p:cNvPr id="39" name="Textfeld 38"/>
          <p:cNvSpPr txBox="1"/>
          <p:nvPr/>
        </p:nvSpPr>
        <p:spPr>
          <a:xfrm>
            <a:off x="4499992" y="4077072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 smtClean="0">
                <a:solidFill>
                  <a:srgbClr val="0070C0"/>
                </a:solidFill>
              </a:rPr>
              <a:t>F</a:t>
            </a:r>
            <a:r>
              <a:rPr lang="de-DE" sz="2000" baseline="-25000" dirty="0" err="1" smtClean="0">
                <a:solidFill>
                  <a:srgbClr val="0070C0"/>
                </a:solidFill>
              </a:rPr>
              <a:t>y</a:t>
            </a:r>
            <a:r>
              <a:rPr lang="de-DE" sz="2000" baseline="30000" dirty="0" err="1" smtClean="0">
                <a:solidFill>
                  <a:srgbClr val="0070C0"/>
                </a:solidFill>
              </a:rPr>
              <a:t>n</a:t>
            </a:r>
            <a:endParaRPr lang="de-DE" sz="2000" baseline="30000" dirty="0">
              <a:solidFill>
                <a:srgbClr val="0070C0"/>
              </a:solidFill>
            </a:endParaRPr>
          </a:p>
        </p:txBody>
      </p:sp>
      <p:cxnSp>
        <p:nvCxnSpPr>
          <p:cNvPr id="42" name="Gerade Verbindung 41"/>
          <p:cNvCxnSpPr/>
          <p:nvPr/>
        </p:nvCxnSpPr>
        <p:spPr bwMode="auto">
          <a:xfrm>
            <a:off x="4563542" y="3417958"/>
            <a:ext cx="1096888" cy="0"/>
          </a:xfrm>
          <a:prstGeom prst="line">
            <a:avLst/>
          </a:prstGeom>
          <a:noFill/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Gerade Verbindung 43"/>
          <p:cNvCxnSpPr/>
          <p:nvPr/>
        </p:nvCxnSpPr>
        <p:spPr bwMode="auto">
          <a:xfrm>
            <a:off x="4555232" y="3423479"/>
            <a:ext cx="914400" cy="91440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5" name="Bogen 44"/>
          <p:cNvSpPr/>
          <p:nvPr/>
        </p:nvSpPr>
        <p:spPr bwMode="auto">
          <a:xfrm>
            <a:off x="5012432" y="3452787"/>
            <a:ext cx="99554" cy="192237"/>
          </a:xfrm>
          <a:prstGeom prst="arc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 typeface="Wingdings" pitchFamily="2" charset="2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Frutiger LT Com 55 Roman" pitchFamily="34" charset="0"/>
            </a:endParaRPr>
          </a:p>
        </p:txBody>
      </p:sp>
      <p:sp>
        <p:nvSpPr>
          <p:cNvPr id="46" name="Bogen 45"/>
          <p:cNvSpPr/>
          <p:nvPr/>
        </p:nvSpPr>
        <p:spPr bwMode="auto">
          <a:xfrm>
            <a:off x="4976854" y="3432591"/>
            <a:ext cx="178823" cy="349181"/>
          </a:xfrm>
          <a:prstGeom prst="arc">
            <a:avLst>
              <a:gd name="adj1" fmla="val 16200000"/>
              <a:gd name="adj2" fmla="val 5559523"/>
            </a:avLst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 typeface="Wingdings" pitchFamily="2" charset="2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Frutiger LT Com 55 Roman" pitchFamily="34" charset="0"/>
            </a:endParaRPr>
          </a:p>
        </p:txBody>
      </p:sp>
      <p:sp>
        <p:nvSpPr>
          <p:cNvPr id="48" name="Textfeld 47"/>
          <p:cNvSpPr txBox="1"/>
          <p:nvPr/>
        </p:nvSpPr>
        <p:spPr>
          <a:xfrm>
            <a:off x="4846185" y="337485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>
                <a:sym typeface="Symbol"/>
              </a:rPr>
              <a:t>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4133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Positionsregelung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Modellbildung: Vereinfachtes Modell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2318875"/>
            <a:ext cx="8207375" cy="315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711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Positionsregelung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Modellbildung: Translationsmodell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988840"/>
            <a:ext cx="5754104" cy="31679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feld 2"/>
          <p:cNvSpPr txBox="1"/>
          <p:nvPr/>
        </p:nvSpPr>
        <p:spPr>
          <a:xfrm>
            <a:off x="6047656" y="1916832"/>
            <a:ext cx="30963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Hier noch die Zustandsgleichungen hin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786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Positionsregelung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Inversion: </a:t>
            </a:r>
            <a:r>
              <a:rPr lang="de-DE" dirty="0" smtClean="0">
                <a:solidFill>
                  <a:schemeClr val="tx2"/>
                </a:solidFill>
              </a:rPr>
              <a:t>Aufbau und Stellgesetz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15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426833"/>
            <a:ext cx="7501991" cy="279425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feld 7"/>
              <p:cNvSpPr txBox="1"/>
              <p:nvPr/>
            </p:nvSpPr>
            <p:spPr>
              <a:xfrm>
                <a:off x="2706371" y="4365104"/>
                <a:ext cx="3600400" cy="6560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𝑇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𝑚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ad>
                        <m:radPr>
                          <m:degHide m:val="on"/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Sup>
                                <m:sSubSup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</m:sub>
                                <m:sup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𝑜</m:t>
                                  </m:r>
                                </m:sup>
                              </m:sSubSup>
                            </m:e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Sup>
                                <m:sSubSupPr>
                                  <m:ctrlPr>
                                    <a:rPr lang="de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de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𝑦</m:t>
                                  </m:r>
                                </m:sub>
                                <m:sup>
                                  <m:r>
                                    <a:rPr lang="de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𝑜</m:t>
                                  </m:r>
                                </m:sup>
                              </m:sSubSup>
                            </m:e>
                            <m:sup>
                              <m:r>
                                <a:rPr lang="de-DE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  <m:sSup>
                            <m:s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sSubSup>
                                <m:sSubSup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𝑧</m:t>
                                  </m:r>
                                </m:sub>
                                <m:sup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𝑜</m:t>
                                  </m:r>
                                </m:sup>
                              </m:sSubSup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𝑔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e>
                      </m:rad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8" name="Textfeld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06371" y="4365104"/>
                <a:ext cx="3600400" cy="65601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feld 8"/>
              <p:cNvSpPr txBox="1"/>
              <p:nvPr/>
            </p:nvSpPr>
            <p:spPr>
              <a:xfrm>
                <a:off x="1115616" y="5307119"/>
                <a:ext cx="2304256" cy="7146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𝜑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=−</m:t>
                      </m:r>
                      <m:func>
                        <m:func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sSup>
                            <m:s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de-DE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sin</m:t>
                              </m:r>
                            </m:e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−1</m:t>
                              </m:r>
                            </m:sup>
                          </m:sSup>
                        </m:fName>
                        <m:e>
                          <m:d>
                            <m:d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de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sSubSup>
                                    <m:sSubSupPr>
                                      <m:ctrlPr>
                                        <a:rPr lang="de-DE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𝑎</m:t>
                                      </m:r>
                                    </m:e>
                                    <m:sub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sub>
                                    <m:sup>
                                      <m:r>
                                        <a:rPr lang="de-DE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𝑜</m:t>
                                      </m:r>
                                    </m:sup>
                                  </m:sSubSup>
                                  <m:r>
                                    <a:rPr lang="de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r>
                                    <a:rPr lang="de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𝑚</m:t>
                                  </m:r>
                                </m:num>
                                <m:den>
                                  <m:r>
                                    <a:rPr lang="de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𝑇</m:t>
                                  </m:r>
                                </m:den>
                              </m:f>
                            </m:e>
                          </m:d>
                        </m:e>
                      </m:func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9" name="Textfeld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5616" y="5307119"/>
                <a:ext cx="2304256" cy="714683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feld 9"/>
              <p:cNvSpPr txBox="1"/>
              <p:nvPr/>
            </p:nvSpPr>
            <p:spPr>
              <a:xfrm>
                <a:off x="5953310" y="5307118"/>
                <a:ext cx="2579129" cy="7146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𝜃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unc>
                        <m:func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func>
                            <m:func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p>
                                <m:sSup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de-DE" b="0" i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tan</m:t>
                                  </m:r>
                                </m:e>
                                <m:sup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</m:fName>
                            <m:e>
                              <m:d>
                                <m:dPr>
                                  <m:ctrlPr>
                                    <a:rPr lang="de-DE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de-DE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Sup>
                                        <m:sSubSupPr>
                                          <m:ctrlPr>
                                            <a:rPr lang="de-DE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de-DE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de-DE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sub>
                                        <m:sup>
                                          <m:r>
                                            <a:rPr lang="de-DE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𝑜</m:t>
                                          </m:r>
                                        </m:sup>
                                      </m:sSubSup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de-DE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de-DE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𝑎</m:t>
                                          </m:r>
                                        </m:e>
                                        <m:sub>
                                          <m:r>
                                            <a:rPr lang="de-DE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𝑧</m:t>
                                          </m:r>
                                        </m:sub>
                                        <m:sup>
                                          <m:r>
                                            <a:rPr lang="de-DE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𝑜</m:t>
                                          </m:r>
                                        </m:sup>
                                      </m:sSubSup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+</m:t>
                                      </m:r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𝑔</m:t>
                                      </m:r>
                                    </m:den>
                                  </m:f>
                                </m:e>
                              </m:d>
                            </m:e>
                          </m:func>
                        </m:fName>
                        <m:e/>
                      </m:func>
                    </m:oMath>
                  </m:oMathPara>
                </a14:m>
                <a:endParaRPr lang="de-DE" dirty="0"/>
              </a:p>
            </p:txBody>
          </p:sp>
        </mc:Choice>
        <mc:Fallback>
          <p:sp>
            <p:nvSpPr>
              <p:cNvPr id="10" name="Textfeld 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53310" y="5307118"/>
                <a:ext cx="2579129" cy="714683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6505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Positionsregelung</a:t>
            </a:r>
            <a:br>
              <a:rPr lang="de-DE" dirty="0"/>
            </a:br>
            <a:r>
              <a:rPr lang="de-DE" dirty="0">
                <a:solidFill>
                  <a:schemeClr val="tx2"/>
                </a:solidFill>
              </a:rPr>
              <a:t>Inversion: </a:t>
            </a:r>
            <a:r>
              <a:rPr lang="de-DE" dirty="0" err="1" smtClean="0">
                <a:solidFill>
                  <a:schemeClr val="tx2"/>
                </a:solidFill>
              </a:rPr>
              <a:t>Zustandslinearisierte</a:t>
            </a:r>
            <a:r>
              <a:rPr lang="de-DE" dirty="0" smtClean="0">
                <a:solidFill>
                  <a:schemeClr val="tx2"/>
                </a:solidFill>
              </a:rPr>
              <a:t> Translationsmodell</a:t>
            </a:r>
            <a:endParaRPr lang="de-DE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7160" y="1773238"/>
            <a:ext cx="5526504" cy="4248150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1529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Positionsregelung 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Vorsteuerung: Referenzmodell</a:t>
            </a:r>
            <a:endParaRPr lang="de-DE" dirty="0">
              <a:solidFill>
                <a:schemeClr val="tx2"/>
              </a:solidFill>
            </a:endParaRP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3768" y="1643262"/>
            <a:ext cx="4032448" cy="2849697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17</a:t>
            </a:fld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/>
              <p:cNvSpPr txBox="1"/>
              <p:nvPr/>
            </p:nvSpPr>
            <p:spPr>
              <a:xfrm>
                <a:off x="2194461" y="5040688"/>
                <a:ext cx="4752528" cy="9979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𝑈</m:t>
                          </m:r>
                        </m:e>
                        <m:sub>
                          <m:sSub>
                            <m:sSubPr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𝑟𝑒𝑓</m:t>
                              </m:r>
                            </m:sub>
                          </m:sSub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𝜔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d>
                        <m:d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𝑐𝑚𝑑</m:t>
                              </m:r>
                            </m:sub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𝑟𝑒𝑓</m:t>
                              </m:r>
                            </m:sub>
                            <m:sup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bSup>
                        </m:e>
                      </m:d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−2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𝐷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𝜔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sSubSup>
                        <m:sSubSupPr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̇"/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𝑃</m:t>
                              </m:r>
                            </m:e>
                          </m:acc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𝑟𝑒𝑓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</m:oMath>
                  </m:oMathPara>
                </a14:m>
                <a:endParaRPr lang="de-DE" dirty="0" smtClean="0"/>
              </a:p>
              <a:p>
                <a:endParaRPr lang="de-DE" dirty="0" smtClean="0"/>
              </a:p>
              <a:p>
                <a:endParaRPr lang="de-DE" dirty="0"/>
              </a:p>
            </p:txBody>
          </p:sp>
        </mc:Choice>
        <mc:Fallback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94461" y="5040688"/>
                <a:ext cx="4752528" cy="997902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68965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Positionsregelung </a:t>
            </a:r>
            <a:br>
              <a:rPr lang="de-DE" dirty="0"/>
            </a:br>
            <a:r>
              <a:rPr lang="de-DE" dirty="0">
                <a:solidFill>
                  <a:schemeClr val="tx2"/>
                </a:solidFill>
              </a:rPr>
              <a:t>Vorsteuerung: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658333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Positionsregelung </a:t>
            </a:r>
            <a:br>
              <a:rPr lang="de-DE" dirty="0"/>
            </a:br>
            <a:r>
              <a:rPr lang="de-DE" dirty="0" smtClean="0">
                <a:solidFill>
                  <a:schemeClr val="tx2"/>
                </a:solidFill>
              </a:rPr>
              <a:t>Folgeregler: Stabilisierung Fehlermodell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19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25" y="1789861"/>
            <a:ext cx="5119478" cy="322331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/>
              <p:cNvSpPr txBox="1"/>
              <p:nvPr/>
            </p:nvSpPr>
            <p:spPr>
              <a:xfrm>
                <a:off x="5868144" y="1965037"/>
                <a:ext cx="2592288" cy="32641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acc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acc>
                        <m:accPr>
                          <m:chr m:val="̇"/>
                          <m:ctrlP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𝑒</m:t>
                          </m:r>
                        </m:e>
                      </m:acc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̃"/>
                              <m:ctrlPr>
                                <a:rPr lang="de-DE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</m:acc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𝑜</m:t>
                          </m:r>
                        </m:sub>
                      </m:sSub>
                      <m:r>
                        <a:rPr lang="de-DE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∙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𝑒</m:t>
                      </m:r>
                      <m:r>
                        <a:rPr lang="de-DE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 0</m:t>
                      </m:r>
                    </m:oMath>
                  </m:oMathPara>
                </a14:m>
                <a:endParaRPr lang="de-DE" b="0" i="1" dirty="0" smtClean="0">
                  <a:latin typeface="Cambria Math" panose="02040503050406030204" pitchFamily="18" charset="0"/>
                </a:endParaRPr>
              </a:p>
              <a:p>
                <a:pPr/>
                <a:endParaRPr lang="de-DE" b="0" i="1" dirty="0" smtClean="0">
                  <a:latin typeface="Cambria Math" panose="02040503050406030204" pitchFamily="18" charset="0"/>
                </a:endParaRPr>
              </a:p>
              <a:p>
                <a:pPr/>
                <a:r>
                  <a:rPr lang="de-DE" i="1" dirty="0" smtClean="0">
                    <a:latin typeface="Cambria Math" panose="02040503050406030204" pitchFamily="18" charset="0"/>
                  </a:rPr>
                  <a:t>mit</a:t>
                </a:r>
                <a:endParaRPr lang="de-DE" b="0" i="1" dirty="0" smtClean="0">
                  <a:latin typeface="Cambria Math" panose="02040503050406030204" pitchFamily="18" charset="0"/>
                </a:endParaRPr>
              </a:p>
              <a:p>
                <a:pPr/>
                <a:endParaRPr lang="de-DE" b="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= </m:t>
                      </m:r>
                      <m:sSubSup>
                        <m:sSubSupPr>
                          <m:ctrlPr>
                            <a:rPr lang="de-DE" b="0" i="1" dirty="0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de-DE" b="0" i="1" dirty="0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𝑟𝑒𝑓</m:t>
                          </m:r>
                        </m:sub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  <m:r>
                        <a:rPr lang="de-DE" b="0" i="1" smtClean="0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de-DE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p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de-DE" b="0" i="1" dirty="0" smtClean="0">
                  <a:latin typeface="Cambria Math" panose="02040503050406030204" pitchFamily="18" charset="0"/>
                </a:endParaRPr>
              </a:p>
              <a:p>
                <a:pPr/>
                <a:endParaRPr lang="de-DE" b="0" i="1" dirty="0" smtClean="0">
                  <a:latin typeface="Cambria Math" panose="02040503050406030204" pitchFamily="18" charset="0"/>
                </a:endParaRPr>
              </a:p>
              <a:p>
                <a:pPr/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</m:acc>
                    <m:r>
                      <a:rPr lang="de-DE" b="0" i="1" smtClean="0">
                        <a:latin typeface="Cambria Math" panose="02040503050406030204" pitchFamily="18" charset="0"/>
                      </a:rPr>
                      <m:t>= </m:t>
                    </m:r>
                  </m:oMath>
                </a14:m>
                <a:r>
                  <a:rPr lang="de-DE" dirty="0" smtClean="0"/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de-DE" i="1" dirty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acc>
                          <m:accPr>
                            <m:chr m:val="̇"/>
                            <m:ctrlPr>
                              <a:rPr lang="de-DE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𝑟𝑒𝑓</m:t>
                        </m:r>
                      </m:sub>
                      <m:sup>
                        <m:r>
                          <a:rPr lang="de-DE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de-DE" i="1">
                        <a:latin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acc>
                          <m:accPr>
                            <m:chr m:val="̇"/>
                            <m:ctrlPr>
                              <a:rPr lang="de-DE" i="1" dirty="0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b="0" i="1" dirty="0" smtClean="0">
                                <a:latin typeface="Cambria Math" panose="02040503050406030204" pitchFamily="18" charset="0"/>
                              </a:rPr>
                              <m:t>𝑃</m:t>
                            </m:r>
                          </m:e>
                        </m:acc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</m:oMath>
                </a14:m>
                <a:endParaRPr lang="de-DE" dirty="0" smtClean="0"/>
              </a:p>
              <a:p>
                <a:pPr/>
                <a:endParaRPr lang="de-DE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̈"/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acc>
                      <m:r>
                        <a:rPr lang="de-DE" i="1">
                          <a:latin typeface="Cambria Math" panose="02040503050406030204" pitchFamily="18" charset="0"/>
                        </a:rPr>
                        <m:t>= </m:t>
                      </m:r>
                      <m:sSubSup>
                        <m:sSubSupPr>
                          <m:ctrlPr>
                            <a:rPr lang="de-DE" i="1" dirty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acc>
                            <m:accPr>
                              <m:chr m:val="̈"/>
                              <m:ctrlPr>
                                <a:rPr lang="de-DE" i="1" dirty="0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0" i="1" dirty="0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</m:acc>
                        </m:e>
                        <m:sub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𝑟𝑒𝑓</m:t>
                          </m:r>
                        </m:sub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bSup>
                      <m:r>
                        <a:rPr lang="de-DE" i="1">
                          <a:latin typeface="Cambria Math" panose="02040503050406030204" pitchFamily="18" charset="0"/>
                        </a:rPr>
                        <m:t>−</m:t>
                      </m:r>
                      <m:sSup>
                        <m:sSupPr>
                          <m:ctrlPr>
                            <a:rPr lang="de-DE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̈"/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</m:acc>
                        </m:e>
                        <m:sup>
                          <m:r>
                            <a:rPr lang="de-DE" i="1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</m:oMath>
                  </m:oMathPara>
                </a14:m>
                <a:endParaRPr lang="de-DE" dirty="0" smtClean="0"/>
              </a:p>
              <a:p>
                <a:pPr/>
                <a:endParaRPr lang="de-DE" dirty="0"/>
              </a:p>
              <a:p>
                <a:pPr/>
                <a:endParaRPr lang="de-DE" dirty="0" smtClean="0"/>
              </a:p>
            </p:txBody>
          </p:sp>
        </mc:Choice>
        <mc:Fallback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68144" y="1965037"/>
                <a:ext cx="2592288" cy="3264163"/>
              </a:xfrm>
              <a:prstGeom prst="rect">
                <a:avLst/>
              </a:prstGeom>
              <a:blipFill rotWithShape="0">
                <a:blip r:embed="rId3"/>
                <a:stretch>
                  <a:fillRect l="-211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feld 7"/>
              <p:cNvSpPr txBox="1"/>
              <p:nvPr/>
            </p:nvSpPr>
            <p:spPr>
              <a:xfrm>
                <a:off x="2902496" y="5157192"/>
                <a:ext cx="5976664" cy="7011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        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𝑟𝑒𝑓</m:t>
                            </m:r>
                          </m:sub>
                        </m:sSub>
                      </m:sub>
                    </m:sSub>
                  </m:oMath>
                </a14:m>
                <a:r>
                  <a:rPr lang="de-DE" b="0" dirty="0" smtClean="0"/>
                  <a:t>         </a:t>
                </a:r>
                <a14:m>
                  <m:oMath xmlns:m="http://schemas.openxmlformats.org/officeDocument/2006/math">
                    <m:r>
                      <a:rPr lang="de-DE" b="0" i="1" dirty="0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acc>
                              <m:accPr>
                                <m:chr m:val="̇"/>
                                <m:ctrlPr>
                                  <a:rPr lang="de-DE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</m:acc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𝑟𝑒𝑓</m:t>
                            </m:r>
                          </m:sub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̇"/>
                                <m:ctrlPr>
                                  <a:rPr lang="de-DE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</m:acc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Sup>
                      <m:sSubSup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𝑟𝑒𝑓</m:t>
                        </m:r>
                      </m:sub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bSup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sSup>
                      <m:sSup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𝑃</m:t>
                        </m:r>
                      </m:e>
                      <m: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de-DE" b="0" dirty="0" smtClean="0"/>
              </a:p>
              <a:p>
                <a:endParaRPr lang="de-DE" dirty="0"/>
              </a:p>
            </p:txBody>
          </p:sp>
        </mc:Choice>
        <mc:Fallback>
          <p:sp>
            <p:nvSpPr>
              <p:cNvPr id="8" name="Textfeld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02496" y="5157192"/>
                <a:ext cx="5976664" cy="70115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Geschweifte Klammer rechts 9"/>
          <p:cNvSpPr/>
          <p:nvPr/>
        </p:nvSpPr>
        <p:spPr bwMode="auto">
          <a:xfrm>
            <a:off x="1187624" y="5085184"/>
            <a:ext cx="45719" cy="720080"/>
          </a:xfrm>
          <a:prstGeom prst="rightBrac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 typeface="Wingdings" pitchFamily="2" charset="2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Frutiger LT Com 55 Roman" pitchFamily="34" charset="0"/>
            </a:endParaRPr>
          </a:p>
        </p:txBody>
      </p:sp>
      <p:sp>
        <p:nvSpPr>
          <p:cNvPr id="11" name="Geschweifte Klammer links 10"/>
          <p:cNvSpPr/>
          <p:nvPr/>
        </p:nvSpPr>
        <p:spPr bwMode="auto">
          <a:xfrm>
            <a:off x="1331640" y="5085184"/>
            <a:ext cx="144016" cy="648072"/>
          </a:xfrm>
          <a:prstGeom prst="leftBrac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 typeface="Wingdings" pitchFamily="2" charset="2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Frutiger LT Com 55 Roman" pitchFamily="34" charset="0"/>
            </a:endParaRPr>
          </a:p>
        </p:txBody>
      </p:sp>
      <p:sp>
        <p:nvSpPr>
          <p:cNvPr id="12" name="Geschweifte Klammer links 11"/>
          <p:cNvSpPr/>
          <p:nvPr/>
        </p:nvSpPr>
        <p:spPr bwMode="auto">
          <a:xfrm rot="16200000">
            <a:off x="4079814" y="5242344"/>
            <a:ext cx="261743" cy="72008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 typeface="Wingdings" pitchFamily="2" charset="2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Frutiger LT Com 55 Roman" pitchFamily="34" charset="0"/>
            </a:endParaRPr>
          </a:p>
        </p:txBody>
      </p:sp>
      <p:sp>
        <p:nvSpPr>
          <p:cNvPr id="13" name="Geschweifte Klammer links 12"/>
          <p:cNvSpPr/>
          <p:nvPr/>
        </p:nvSpPr>
        <p:spPr bwMode="auto">
          <a:xfrm>
            <a:off x="1475656" y="5085184"/>
            <a:ext cx="72008" cy="720080"/>
          </a:xfrm>
          <a:prstGeom prst="leftBrac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 typeface="Wingdings" pitchFamily="2" charset="2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Frutiger LT Com 55 Roman" pitchFamily="34" charset="0"/>
            </a:endParaRPr>
          </a:p>
        </p:txBody>
      </p:sp>
      <p:sp>
        <p:nvSpPr>
          <p:cNvPr id="14" name="Geschweifte Klammer links 13"/>
          <p:cNvSpPr/>
          <p:nvPr/>
        </p:nvSpPr>
        <p:spPr bwMode="auto">
          <a:xfrm rot="16200000">
            <a:off x="6745384" y="3946199"/>
            <a:ext cx="261743" cy="3312369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 typeface="Wingdings" pitchFamily="2" charset="2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Frutiger LT Com 55 Roman" pitchFamily="34" charset="0"/>
            </a:endParaRPr>
          </a:p>
        </p:txBody>
      </p:sp>
      <p:sp>
        <p:nvSpPr>
          <p:cNvPr id="16" name="Textfeld 15"/>
          <p:cNvSpPr txBox="1"/>
          <p:nvPr/>
        </p:nvSpPr>
        <p:spPr>
          <a:xfrm>
            <a:off x="3381955" y="5682315"/>
            <a:ext cx="1657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Vorsteuerung</a:t>
            </a:r>
            <a:endParaRPr lang="de-DE" dirty="0"/>
          </a:p>
        </p:txBody>
      </p:sp>
      <p:sp>
        <p:nvSpPr>
          <p:cNvPr id="17" name="Textfeld 16"/>
          <p:cNvSpPr txBox="1"/>
          <p:nvPr/>
        </p:nvSpPr>
        <p:spPr>
          <a:xfrm>
            <a:off x="6047525" y="5673680"/>
            <a:ext cx="1657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Folgeregler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70976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smtClean="0"/>
              <a:t>Aufbau</a:t>
            </a:r>
          </a:p>
          <a:p>
            <a:r>
              <a:rPr lang="de-DE" dirty="0" smtClean="0"/>
              <a:t>Positionsbestimmung</a:t>
            </a:r>
          </a:p>
          <a:p>
            <a:r>
              <a:rPr lang="de-DE" dirty="0" smtClean="0"/>
              <a:t>Positionsregler</a:t>
            </a:r>
          </a:p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52610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Positionsregelung </a:t>
            </a:r>
            <a:br>
              <a:rPr lang="de-DE" dirty="0"/>
            </a:br>
            <a:r>
              <a:rPr lang="de-DE" dirty="0">
                <a:solidFill>
                  <a:schemeClr val="tx2"/>
                </a:solidFill>
              </a:rPr>
              <a:t>Folgeregler: </a:t>
            </a:r>
            <a:r>
              <a:rPr lang="de-DE" dirty="0" smtClean="0">
                <a:solidFill>
                  <a:schemeClr val="tx2"/>
                </a:solidFill>
              </a:rPr>
              <a:t>Implementierung mit I-Anteil</a:t>
            </a:r>
            <a:endParaRPr lang="de-DE" dirty="0">
              <a:solidFill>
                <a:schemeClr val="tx2"/>
              </a:solidFill>
            </a:endParaRP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1800" y="1484784"/>
            <a:ext cx="3243366" cy="3082725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20</a:t>
            </a:fld>
            <a:endParaRPr lang="de-DE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feld 6"/>
              <p:cNvSpPr txBox="1"/>
              <p:nvPr/>
            </p:nvSpPr>
            <p:spPr>
              <a:xfrm>
                <a:off x="683568" y="4854405"/>
                <a:ext cx="7344816" cy="4241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de-DE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de-DE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          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  <m:sub>
                        <m:sSub>
                          <m:sSub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</a:rPr>
                              <m:t>𝑟𝑒𝑓</m:t>
                            </m:r>
                          </m:sub>
                        </m:sSub>
                      </m:sub>
                    </m:sSub>
                  </m:oMath>
                </a14:m>
                <a:r>
                  <a:rPr lang="de-DE" b="0" dirty="0" smtClean="0"/>
                  <a:t>         </a:t>
                </a:r>
                <a14:m>
                  <m:oMath xmlns:m="http://schemas.openxmlformats.org/officeDocument/2006/math">
                    <m:r>
                      <a:rPr lang="de-DE" b="0" i="1" dirty="0" smtClean="0">
                        <a:latin typeface="Cambria Math" panose="02040503050406030204" pitchFamily="18" charset="0"/>
                      </a:rPr>
                      <m:t>+ 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acc>
                              <m:accPr>
                                <m:chr m:val="̇"/>
                                <m:ctrlPr>
                                  <a:rPr lang="de-DE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</m:acc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𝑟𝑒𝑓</m:t>
                            </m:r>
                          </m:sub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acc>
                              <m:accPr>
                                <m:chr m:val="̇"/>
                                <m:ctrlPr>
                                  <a:rPr lang="de-DE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de-DE" b="0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𝑃</m:t>
                                </m:r>
                              </m:e>
                            </m:acc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de-DE" i="1">
                            <a:latin typeface="Cambria Math" panose="02040503050406030204" pitchFamily="18" charset="0"/>
                          </a:rPr>
                          <m:t>𝑜</m:t>
                        </m:r>
                      </m:sub>
                    </m:sSub>
                    <m:r>
                      <a:rPr lang="de-DE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  <m:d>
                      <m:dPr>
                        <m:ctrlP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𝑟𝑒𝑓</m:t>
                            </m:r>
                          </m:sub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bSup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𝑃</m:t>
                            </m:r>
                          </m:e>
                          <m:sup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𝑛</m:t>
                            </m:r>
                          </m:sup>
                        </m:sSup>
                      </m:e>
                    </m:d>
                    <m:r>
                      <a:rPr lang="de-DE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de-D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̃"/>
                            <m:ctrlPr>
                              <a:rPr lang="de-DE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i="1">
                                <a:latin typeface="Cambria Math" panose="02040503050406030204" pitchFamily="18" charset="0"/>
                              </a:rPr>
                              <m:t>𝑐</m:t>
                            </m:r>
                          </m:e>
                        </m:acc>
                      </m:e>
                      <m:sub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de-DE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de-DE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  <m:d>
                          <m:dPr>
                            <m:ctrlPr>
                              <a:rPr lang="de-DE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de-DE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</m:d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  <m:r>
                          <a:rPr lang="de-DE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</m:nary>
                  </m:oMath>
                </a14:m>
                <a:endParaRPr lang="de-DE" dirty="0"/>
              </a:p>
            </p:txBody>
          </p:sp>
        </mc:Choice>
        <mc:Fallback>
          <p:sp>
            <p:nvSpPr>
              <p:cNvPr id="7" name="Textfeld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568" y="4854405"/>
                <a:ext cx="7344816" cy="424155"/>
              </a:xfrm>
              <a:prstGeom prst="rect">
                <a:avLst/>
              </a:prstGeom>
              <a:blipFill rotWithShape="0">
                <a:blip r:embed="rId3"/>
                <a:stretch>
                  <a:fillRect t="-127143" b="-18428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Geschweifte Klammer links 7"/>
          <p:cNvSpPr/>
          <p:nvPr/>
        </p:nvSpPr>
        <p:spPr bwMode="auto">
          <a:xfrm rot="16200000">
            <a:off x="1847567" y="5032311"/>
            <a:ext cx="261743" cy="720080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 typeface="Wingdings" pitchFamily="2" charset="2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Frutiger LT Com 55 Roman" pitchFamily="34" charset="0"/>
            </a:endParaRPr>
          </a:p>
        </p:txBody>
      </p:sp>
      <p:sp>
        <p:nvSpPr>
          <p:cNvPr id="9" name="Geschweifte Klammer links 8"/>
          <p:cNvSpPr/>
          <p:nvPr/>
        </p:nvSpPr>
        <p:spPr bwMode="auto">
          <a:xfrm rot="16200000">
            <a:off x="5341228" y="2908074"/>
            <a:ext cx="261743" cy="4968552"/>
          </a:xfrm>
          <a:prstGeom prst="leftBrac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40000"/>
              </a:spcAft>
              <a:buClrTx/>
              <a:buSzTx/>
              <a:buFont typeface="Wingdings" pitchFamily="2" charset="2"/>
              <a:buNone/>
              <a:tabLst/>
            </a:pP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Frutiger LT Com 55 Roman" pitchFamily="34" charset="0"/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1149708" y="5472282"/>
            <a:ext cx="16574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Vorsteuerung</a:t>
            </a:r>
            <a:endParaRPr lang="de-DE" dirty="0"/>
          </a:p>
        </p:txBody>
      </p:sp>
      <p:sp>
        <p:nvSpPr>
          <p:cNvPr id="11" name="Textfeld 10"/>
          <p:cNvSpPr txBox="1"/>
          <p:nvPr/>
        </p:nvSpPr>
        <p:spPr>
          <a:xfrm>
            <a:off x="3725586" y="5486943"/>
            <a:ext cx="3493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Folgeregler inklusive I-Anteil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99413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Positionsregelung </a:t>
            </a:r>
            <a:br>
              <a:rPr lang="de-DE" dirty="0"/>
            </a:br>
            <a:r>
              <a:rPr lang="de-DE" dirty="0">
                <a:solidFill>
                  <a:schemeClr val="tx2"/>
                </a:solidFill>
              </a:rPr>
              <a:t>Folgeregler: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372545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Positionsregelung </a:t>
            </a:r>
            <a:br>
              <a:rPr lang="de-DE" dirty="0"/>
            </a:br>
            <a:r>
              <a:rPr lang="de-DE" dirty="0" smtClean="0">
                <a:solidFill>
                  <a:schemeClr val="tx2"/>
                </a:solidFill>
              </a:rPr>
              <a:t>Zustandsschätzer: Erweitertes Modell 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8242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Aufbau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Hardware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3</a:t>
            </a:fld>
            <a:endParaRPr lang="de-DE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218" y="1773238"/>
            <a:ext cx="5666389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4572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Aufbau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Softwarearchitektur und Kommunikationsstruktur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4</a:t>
            </a:fld>
            <a:endParaRPr lang="de-DE" dirty="0"/>
          </a:p>
        </p:txBody>
      </p:sp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8689" y="1773238"/>
            <a:ext cx="5543446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493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Grundlagen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Koordinatensystem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5</a:t>
            </a:fld>
            <a:endParaRPr lang="de-DE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25" y="2190330"/>
            <a:ext cx="8207375" cy="34139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86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2D-Positionsbestimmung 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ROS-Knoten zur Positionsbestimmung</a:t>
            </a:r>
            <a:endParaRPr lang="de-DE" dirty="0">
              <a:solidFill>
                <a:schemeClr val="tx2"/>
              </a:solidFill>
            </a:endParaRP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6</a:t>
            </a:fld>
            <a:endParaRPr lang="de-DE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6891" y="1773238"/>
            <a:ext cx="6907043" cy="4248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95976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2D-Positionsbestimmung </a:t>
            </a:r>
            <a:br>
              <a:rPr lang="de-DE" dirty="0"/>
            </a:br>
            <a:r>
              <a:rPr lang="de-DE" dirty="0" smtClean="0">
                <a:solidFill>
                  <a:schemeClr val="tx2"/>
                </a:solidFill>
              </a:rPr>
              <a:t>Orthogonale Laserprojektion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7</a:t>
            </a:fld>
            <a:endParaRPr lang="de-DE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764324"/>
            <a:ext cx="3311140" cy="42428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074975"/>
            <a:ext cx="3969973" cy="3658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7474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/>
              <a:t>2D-Positionsbestimmung </a:t>
            </a:r>
            <a:br>
              <a:rPr lang="de-DE" dirty="0"/>
            </a:br>
            <a:r>
              <a:rPr lang="de-DE" dirty="0" err="1" smtClean="0">
                <a:solidFill>
                  <a:schemeClr val="tx2"/>
                </a:solidFill>
              </a:rPr>
              <a:t>Scanmatching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/>
          <a:srcRect l="41696"/>
          <a:stretch/>
        </p:blipFill>
        <p:spPr>
          <a:xfrm>
            <a:off x="469897" y="2129775"/>
            <a:ext cx="3312368" cy="3535076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/>
          <a:srcRect l="40560" t="20947"/>
          <a:stretch/>
        </p:blipFill>
        <p:spPr>
          <a:xfrm>
            <a:off x="5017222" y="1940398"/>
            <a:ext cx="3657503" cy="378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95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66725" y="334800"/>
            <a:ext cx="8208000" cy="738664"/>
          </a:xfrm>
        </p:spPr>
        <p:txBody>
          <a:bodyPr/>
          <a:lstStyle/>
          <a:p>
            <a:r>
              <a:rPr lang="de-DE" dirty="0" smtClean="0"/>
              <a:t>Positionsregelung</a:t>
            </a:r>
            <a:br>
              <a:rPr lang="de-DE" dirty="0" smtClean="0"/>
            </a:br>
            <a:r>
              <a:rPr lang="de-DE" dirty="0" smtClean="0">
                <a:solidFill>
                  <a:schemeClr val="tx2"/>
                </a:solidFill>
              </a:rPr>
              <a:t>Implementierung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779667-B4A8-4B7E-9ECB-6AC6BAAAF423}" type="datetime1">
              <a:rPr lang="de-DE" smtClean="0"/>
              <a:t>11.02.2015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3C21464-E29C-4E31-8D40-E8CC0C45CD35}" type="slidenum">
              <a:rPr lang="de-DE" smtClean="0"/>
              <a:pPr/>
              <a:t>9</a:t>
            </a:fld>
            <a:endParaRPr lang="de-DE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1875" y="1773238"/>
            <a:ext cx="6377074" cy="4248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2027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10_110616_ppt_Master_Ins_de_4zu3">
  <a:themeElements>
    <a:clrScheme name="Fraunhofer Farbpalette">
      <a:dk1>
        <a:srgbClr val="000000"/>
      </a:dk1>
      <a:lt1>
        <a:srgbClr val="FFFFFF"/>
      </a:lt1>
      <a:dk2>
        <a:srgbClr val="179C7D"/>
      </a:dk2>
      <a:lt2>
        <a:srgbClr val="A8AFAF"/>
      </a:lt2>
      <a:accent1>
        <a:srgbClr val="EB6A0A"/>
      </a:accent1>
      <a:accent2>
        <a:srgbClr val="006E92"/>
      </a:accent2>
      <a:accent3>
        <a:srgbClr val="25BAE2"/>
      </a:accent3>
      <a:accent4>
        <a:srgbClr val="B1C800"/>
      </a:accent4>
      <a:accent5>
        <a:srgbClr val="FEEFD6"/>
      </a:accent5>
      <a:accent6>
        <a:srgbClr val="E1E3E3"/>
      </a:accent6>
      <a:hlink>
        <a:srgbClr val="25BAE2"/>
      </a:hlink>
      <a:folHlink>
        <a:srgbClr val="B1C800"/>
      </a:folHlink>
    </a:clrScheme>
    <a:fontScheme name="Bullets">
      <a:majorFont>
        <a:latin typeface="Frutiger LT Com 45 Light"/>
        <a:ea typeface=""/>
        <a:cs typeface=""/>
      </a:majorFont>
      <a:minorFont>
        <a:latin typeface="Frutiger LT Com 55 Roman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40000"/>
          </a:spcAft>
          <a:buClrTx/>
          <a:buSzTx/>
          <a:buFont typeface="Wingdings" pitchFamily="2" charset="2"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Frutiger LT Com 55 Roman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>
          <a:noFill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91240B29-F687-4F45-9708-019B960494DF}">
            <a14:hiddenLine xmlns:a14="http://schemas.microsoft.com/office/drawing/2010/main"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14:hiddenLine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40000"/>
          </a:spcAft>
          <a:buClrTx/>
          <a:buSzTx/>
          <a:buFont typeface="Wingdings" pitchFamily="2" charset="2"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Frutiger LT Com 55 Roman" pitchFamily="34" charset="0"/>
          </a:defRPr>
        </a:defPPr>
      </a:lstStyle>
    </a:lnDef>
  </a:objectDefaults>
  <a:extraClrSchemeLst>
    <a:extraClrScheme>
      <a:clrScheme name="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ullets 13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4">
        <a:dk1>
          <a:srgbClr val="000000"/>
        </a:dk1>
        <a:lt1>
          <a:srgbClr val="FFFFFF"/>
        </a:lt1>
        <a:dk2>
          <a:srgbClr val="000000"/>
        </a:dk2>
        <a:lt2>
          <a:srgbClr val="A8AFAF"/>
        </a:lt2>
        <a:accent1>
          <a:srgbClr val="009475"/>
        </a:accent1>
        <a:accent2>
          <a:srgbClr val="009475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8669"/>
        </a:accent6>
        <a:hlink>
          <a:srgbClr val="009475"/>
        </a:hlink>
        <a:folHlink>
          <a:srgbClr val="009475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5">
        <a:dk1>
          <a:srgbClr val="000000"/>
        </a:dk1>
        <a:lt1>
          <a:srgbClr val="FFFFFF"/>
        </a:lt1>
        <a:dk2>
          <a:srgbClr val="009475"/>
        </a:dk2>
        <a:lt2>
          <a:srgbClr val="A8AFAF"/>
        </a:lt2>
        <a:accent1>
          <a:srgbClr val="25BAE2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CD9EE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ullets 16">
        <a:dk1>
          <a:srgbClr val="000000"/>
        </a:dk1>
        <a:lt1>
          <a:srgbClr val="FFFFFF"/>
        </a:lt1>
        <a:dk2>
          <a:srgbClr val="009475"/>
        </a:dk2>
        <a:lt2>
          <a:srgbClr val="25BAE2"/>
        </a:lt2>
        <a:accent1>
          <a:srgbClr val="009475"/>
        </a:accent1>
        <a:accent2>
          <a:srgbClr val="006E92"/>
        </a:accent2>
        <a:accent3>
          <a:srgbClr val="FFFFFF"/>
        </a:accent3>
        <a:accent4>
          <a:srgbClr val="000000"/>
        </a:accent4>
        <a:accent5>
          <a:srgbClr val="AAC8BD"/>
        </a:accent5>
        <a:accent6>
          <a:srgbClr val="006384"/>
        </a:accent6>
        <a:hlink>
          <a:srgbClr val="4C636F"/>
        </a:hlink>
        <a:folHlink>
          <a:srgbClr val="9E1C2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Fraunhofer Farbpalette">
      <a:dk1>
        <a:srgbClr val="000000"/>
      </a:dk1>
      <a:lt1>
        <a:srgbClr val="FFFFFF"/>
      </a:lt1>
      <a:dk2>
        <a:srgbClr val="179C7D"/>
      </a:dk2>
      <a:lt2>
        <a:srgbClr val="A8AFAF"/>
      </a:lt2>
      <a:accent1>
        <a:srgbClr val="EB6A0A"/>
      </a:accent1>
      <a:accent2>
        <a:srgbClr val="006E92"/>
      </a:accent2>
      <a:accent3>
        <a:srgbClr val="25BAE2"/>
      </a:accent3>
      <a:accent4>
        <a:srgbClr val="B1C800"/>
      </a:accent4>
      <a:accent5>
        <a:srgbClr val="FEEFD6"/>
      </a:accent5>
      <a:accent6>
        <a:srgbClr val="E1E3E3"/>
      </a:accent6>
      <a:hlink>
        <a:srgbClr val="25BAE2"/>
      </a:hlink>
      <a:folHlink>
        <a:srgbClr val="B1C8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P10_110616_ppt_Master_Ins_de_4zu3</Template>
  <TotalTime>0</TotalTime>
  <Words>112</Words>
  <Application>Microsoft Office PowerPoint</Application>
  <PresentationFormat>Bildschirmpräsentation (4:3)</PresentationFormat>
  <Paragraphs>104</Paragraphs>
  <Slides>22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22</vt:i4>
      </vt:variant>
    </vt:vector>
  </HeadingPairs>
  <TitlesOfParts>
    <vt:vector size="28" baseType="lpstr">
      <vt:lpstr>Cambria Math</vt:lpstr>
      <vt:lpstr>Frutiger LT Com 45 Light</vt:lpstr>
      <vt:lpstr>Frutiger LT Com 55 Roman</vt:lpstr>
      <vt:lpstr>Symbol</vt:lpstr>
      <vt:lpstr>Wingdings</vt:lpstr>
      <vt:lpstr>P10_110616_ppt_Master_Ins_de_4zu3</vt:lpstr>
      <vt:lpstr>PowerPoint-Präsentation</vt:lpstr>
      <vt:lpstr>Agenda</vt:lpstr>
      <vt:lpstr>Aufbau Hardware</vt:lpstr>
      <vt:lpstr>Aufbau Softwarearchitektur und Kommunikationsstruktur</vt:lpstr>
      <vt:lpstr>Grundlagen Koordinatensystem</vt:lpstr>
      <vt:lpstr>2D-Positionsbestimmung  ROS-Knoten zur Positionsbestimmung</vt:lpstr>
      <vt:lpstr>2D-Positionsbestimmung  Orthogonale Laserprojektion</vt:lpstr>
      <vt:lpstr>2D-Positionsbestimmung  Scanmatching</vt:lpstr>
      <vt:lpstr>Positionsregelung Implementierung</vt:lpstr>
      <vt:lpstr>Positionsregelung Aufbau der Regelung</vt:lpstr>
      <vt:lpstr>Positionsregelung Modellbildung: Funktionsprinzip des Quadrocopters</vt:lpstr>
      <vt:lpstr>Positionsregelung Modellbildung: Funktionsprinzip des Quadrocopters</vt:lpstr>
      <vt:lpstr>Positionsregelung Modellbildung: Vereinfachtes Modell</vt:lpstr>
      <vt:lpstr>Positionsregelung Modellbildung: Translationsmodell</vt:lpstr>
      <vt:lpstr>Positionsregelung Inversion: Aufbau und Stellgesetz</vt:lpstr>
      <vt:lpstr>Positionsregelung Inversion: Zustandslinearisierte Translationsmodell</vt:lpstr>
      <vt:lpstr>Positionsregelung  Vorsteuerung: Referenzmodell</vt:lpstr>
      <vt:lpstr>Positionsregelung  Vorsteuerung: </vt:lpstr>
      <vt:lpstr>Positionsregelung  Folgeregler: Stabilisierung Fehlermodell</vt:lpstr>
      <vt:lpstr>Positionsregelung  Folgeregler: Implementierung mit I-Anteil</vt:lpstr>
      <vt:lpstr>Positionsregelung  Folgeregler: </vt:lpstr>
      <vt:lpstr>Positionsregelung  Zustandsschätzer: Erweitertes Modell </vt:lpstr>
    </vt:vector>
  </TitlesOfParts>
  <Company>Fraunhofer IIS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 mit logo/Titel durch Klicken hinzufügen</dc:title>
  <dc:creator>Stefanie Fuchs</dc:creator>
  <cp:lastModifiedBy>Matthias Welter</cp:lastModifiedBy>
  <cp:revision>80</cp:revision>
  <cp:lastPrinted>2011-04-27T07:57:31Z</cp:lastPrinted>
  <dcterms:created xsi:type="dcterms:W3CDTF">2011-07-15T07:08:58Z</dcterms:created>
  <dcterms:modified xsi:type="dcterms:W3CDTF">2015-02-11T20:45:54Z</dcterms:modified>
</cp:coreProperties>
</file>

<file path=docProps/thumbnail.jpeg>
</file>